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61" r:id="rId3"/>
    <p:sldId id="262" r:id="rId4"/>
    <p:sldId id="256" r:id="rId5"/>
    <p:sldId id="260" r:id="rId6"/>
    <p:sldId id="263" r:id="rId7"/>
    <p:sldId id="269" r:id="rId8"/>
    <p:sldId id="266" r:id="rId9"/>
    <p:sldId id="268" r:id="rId10"/>
    <p:sldId id="259" r:id="rId11"/>
    <p:sldId id="271" r:id="rId12"/>
    <p:sldId id="285" r:id="rId13"/>
    <p:sldId id="284" r:id="rId14"/>
    <p:sldId id="286" r:id="rId15"/>
    <p:sldId id="264" r:id="rId16"/>
    <p:sldId id="287" r:id="rId17"/>
    <p:sldId id="288" r:id="rId18"/>
    <p:sldId id="289" r:id="rId19"/>
    <p:sldId id="277" r:id="rId20"/>
    <p:sldId id="278" r:id="rId21"/>
    <p:sldId id="280" r:id="rId22"/>
    <p:sldId id="298" r:id="rId23"/>
    <p:sldId id="273" r:id="rId24"/>
    <p:sldId id="274" r:id="rId25"/>
    <p:sldId id="281" r:id="rId26"/>
    <p:sldId id="282" r:id="rId27"/>
    <p:sldId id="293" r:id="rId28"/>
    <p:sldId id="294" r:id="rId29"/>
    <p:sldId id="295" r:id="rId30"/>
    <p:sldId id="299" r:id="rId31"/>
    <p:sldId id="300" r:id="rId32"/>
    <p:sldId id="301" r:id="rId33"/>
    <p:sldId id="304" r:id="rId34"/>
    <p:sldId id="305" r:id="rId35"/>
    <p:sldId id="302" r:id="rId36"/>
    <p:sldId id="303" r:id="rId37"/>
    <p:sldId id="308" r:id="rId38"/>
    <p:sldId id="331" r:id="rId39"/>
    <p:sldId id="332" r:id="rId40"/>
    <p:sldId id="337" r:id="rId41"/>
    <p:sldId id="338" r:id="rId42"/>
    <p:sldId id="356" r:id="rId43"/>
    <p:sldId id="358" r:id="rId44"/>
    <p:sldId id="357" r:id="rId45"/>
    <p:sldId id="309" r:id="rId46"/>
    <p:sldId id="30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FF"/>
    <a:srgbClr val="FFFFB7"/>
    <a:srgbClr val="66FF33"/>
    <a:srgbClr val="00CC00"/>
    <a:srgbClr val="0000CC"/>
    <a:srgbClr val="A4FCFC"/>
    <a:srgbClr val="FF00FF"/>
    <a:srgbClr val="3366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A85CD-7694-463E-A6DD-D233D0BFDDD7}" type="datetimeFigureOut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966D5-52E6-4E69-8CA4-BB32313CA1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31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966D5-52E6-4E69-8CA4-BB32313CA1C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6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D7786-D25C-4A96-90E4-EA37461A32E0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1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10AA-79ED-4669-9FC3-128B8AFC62DD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29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A9A6-8A2F-4751-BAEC-E2CE1A61C5A6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43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B2F-6039-4824-BB41-8A1D675F383E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78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7C09-8B58-448C-AF7C-B6A879884197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8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9F08-BB35-416E-BED7-A198C1EC59CD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09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C33A0-84FF-4037-AA60-6788998EE83D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25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B481-5762-4D43-966E-1CEF16B9BA82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2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5907-3932-46D5-87BD-5BA677DC63DC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84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1BE2-1B07-4349-BB99-01604FCB37E0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66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DE15-16CF-4FEC-807B-B69B11687ECC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7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F4094-B8BE-4ED3-8A3A-FEE31E60F03A}" type="datetime1">
              <a:rPr lang="ru-RU" smtClean="0"/>
              <a:pPr/>
              <a:t>12.03.2015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9AB8-1751-4072-AB36-4AFEEECBF10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9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1.jpeg"/><Relationship Id="rId7" Type="http://schemas.openxmlformats.org/officeDocument/2006/relationships/image" Target="../media/image184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gif"/><Relationship Id="rId3" Type="http://schemas.openxmlformats.org/officeDocument/2006/relationships/image" Target="../media/image186.jpeg"/><Relationship Id="rId7" Type="http://schemas.openxmlformats.org/officeDocument/2006/relationships/image" Target="../media/image19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gif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9" Type="http://schemas.openxmlformats.org/officeDocument/2006/relationships/image" Target="../media/image192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gif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eg"/><Relationship Id="rId11" Type="http://schemas.openxmlformats.org/officeDocument/2006/relationships/image" Target="../media/image192.gif"/><Relationship Id="rId5" Type="http://schemas.openxmlformats.org/officeDocument/2006/relationships/image" Target="../media/image196.jpeg"/><Relationship Id="rId10" Type="http://schemas.openxmlformats.org/officeDocument/2006/relationships/image" Target="../media/image191.gif"/><Relationship Id="rId4" Type="http://schemas.openxmlformats.org/officeDocument/2006/relationships/image" Target="../media/image195.jpeg"/><Relationship Id="rId9" Type="http://schemas.openxmlformats.org/officeDocument/2006/relationships/image" Target="../media/image19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emf"/><Relationship Id="rId4" Type="http://schemas.openxmlformats.org/officeDocument/2006/relationships/package" Target="../embeddings/_________Microsoft_Word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2" y="1730172"/>
            <a:ext cx="3615170" cy="23101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32647" r="32411" b="3690"/>
          <a:stretch/>
        </p:blipFill>
        <p:spPr>
          <a:xfrm>
            <a:off x="6526182" y="3872796"/>
            <a:ext cx="2552677" cy="2857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95" y="1556792"/>
            <a:ext cx="2899857" cy="18499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107505" y="92002"/>
            <a:ext cx="3356578" cy="20480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5" t="18525" r="34351"/>
          <a:stretch/>
        </p:blipFill>
        <p:spPr>
          <a:xfrm>
            <a:off x="107505" y="2345995"/>
            <a:ext cx="2055593" cy="39204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61612" y="73167"/>
            <a:ext cx="4797852" cy="58477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починається з тебе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2800" y="6268643"/>
            <a:ext cx="6174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щасливим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роби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добро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21946"/>
          <a:stretch/>
        </p:blipFill>
        <p:spPr>
          <a:xfrm>
            <a:off x="2533985" y="4452198"/>
            <a:ext cx="3643010" cy="160047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839216" y="633462"/>
            <a:ext cx="43599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гуртківців естрадної пісні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 благодійному концерті  до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Міжнародного  дня людей похилого віку </a:t>
            </a:r>
          </a:p>
        </p:txBody>
      </p:sp>
    </p:spTree>
    <p:extLst>
      <p:ext uri="{BB962C8B-B14F-4D97-AF65-F5344CB8AC3E}">
        <p14:creationId xmlns:p14="http://schemas.microsoft.com/office/powerpoint/2010/main" val="2541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15798"/>
          <a:stretch/>
        </p:blipFill>
        <p:spPr>
          <a:xfrm>
            <a:off x="25132" y="534618"/>
            <a:ext cx="6156176" cy="4150108"/>
          </a:xfrm>
          <a:prstGeom prst="rect">
            <a:avLst/>
          </a:prstGeom>
          <a:ln>
            <a:solidFill>
              <a:srgbClr val="00CC0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5821" r="10070" b="10718"/>
          <a:stretch/>
        </p:blipFill>
        <p:spPr>
          <a:xfrm>
            <a:off x="4211960" y="3327969"/>
            <a:ext cx="4895590" cy="2788355"/>
          </a:xfrm>
          <a:prstGeom prst="rect">
            <a:avLst/>
          </a:prstGeom>
          <a:ln>
            <a:solidFill>
              <a:srgbClr val="00CC00"/>
            </a:solidFill>
          </a:ln>
          <a:scene3d>
            <a:camera prst="perspectiveContrastingLeftFacing"/>
            <a:lightRig rig="threePt" dir="t"/>
          </a:scene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146" name="Picture 2" descr="/Files/images/3da-7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88" y="6167338"/>
            <a:ext cx="504056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226704">
            <a:off x="2059972" y="610943"/>
            <a:ext cx="192333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Музичний світ</a:t>
            </a:r>
            <a:endParaRPr lang="ru-RU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116" y="5905728"/>
            <a:ext cx="506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ngsanaUPC" pitchFamily="18" charset="-34"/>
              </a:rPr>
              <a:t>Постійно  діюча  змінна  експозиція</a:t>
            </a:r>
          </a:p>
        </p:txBody>
      </p:sp>
      <p:sp>
        <p:nvSpPr>
          <p:cNvPr id="9" name="TextBox 8"/>
          <p:cNvSpPr txBox="1"/>
          <p:nvPr/>
        </p:nvSpPr>
        <p:spPr>
          <a:xfrm rot="509434">
            <a:off x="5959589" y="3342770"/>
            <a:ext cx="208898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Музична веселка</a:t>
            </a:r>
            <a:endParaRPr lang="ru-RU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1340768"/>
            <a:ext cx="4009746" cy="584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42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800080"/>
                </a:solidFill>
                <a:latin typeface="Georgia" pitchFamily="18" charset="0"/>
              </a:rPr>
              <a:t>«</a:t>
            </a:r>
            <a:r>
              <a:rPr lang="uk-UA" sz="1600" b="1" dirty="0">
                <a:solidFill>
                  <a:srgbClr val="800080"/>
                </a:solidFill>
                <a:latin typeface="Georgia" pitchFamily="18" charset="0"/>
              </a:rPr>
              <a:t>Знання ніколи не буває багато, </a:t>
            </a:r>
            <a:endParaRPr lang="uk-UA" sz="1600" b="1" dirty="0" smtClean="0">
              <a:solidFill>
                <a:srgbClr val="800080"/>
              </a:solidFill>
              <a:latin typeface="Georgia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800080"/>
                </a:solidFill>
                <a:latin typeface="Georgia" pitchFamily="18" charset="0"/>
              </a:rPr>
              <a:t>а </a:t>
            </a:r>
            <a:r>
              <a:rPr lang="uk-UA" sz="1600" b="1" dirty="0">
                <a:solidFill>
                  <a:srgbClr val="800080"/>
                </a:solidFill>
                <a:latin typeface="Georgia" pitchFamily="18" charset="0"/>
              </a:rPr>
              <a:t>вчитись ніколи не пізно»       </a:t>
            </a:r>
            <a:endParaRPr lang="ru-RU" sz="1600" b="1" dirty="0">
              <a:solidFill>
                <a:srgbClr val="80008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4475" y="159988"/>
            <a:ext cx="24971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Мистецький </a:t>
            </a:r>
          </a:p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тиждень</a:t>
            </a:r>
          </a:p>
        </p:txBody>
      </p:sp>
    </p:spTree>
    <p:extLst>
      <p:ext uri="{BB962C8B-B14F-4D97-AF65-F5344CB8AC3E}">
        <p14:creationId xmlns:p14="http://schemas.microsoft.com/office/powerpoint/2010/main" val="15307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22064" r="6859" b="7561"/>
          <a:stretch/>
        </p:blipFill>
        <p:spPr>
          <a:xfrm>
            <a:off x="139479" y="167615"/>
            <a:ext cx="3712442" cy="2239637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1466" r="5052"/>
          <a:stretch/>
        </p:blipFill>
        <p:spPr>
          <a:xfrm>
            <a:off x="182456" y="3965149"/>
            <a:ext cx="3885488" cy="2513073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33661"/>
          <a:stretch/>
        </p:blipFill>
        <p:spPr>
          <a:xfrm rot="5400000">
            <a:off x="6077461" y="579302"/>
            <a:ext cx="3204420" cy="235096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4313" y="2407252"/>
            <a:ext cx="4950522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Перемоги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Парк Слави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1617447"/>
            <a:ext cx="2436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</a:rPr>
              <a:t>Косенко Валерія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«Прости </a:t>
            </a:r>
            <a:r>
              <a:rPr lang="uk-UA" sz="1600" b="1" dirty="0" err="1" smtClean="0">
                <a:solidFill>
                  <a:schemeClr val="bg1"/>
                </a:solidFill>
              </a:rPr>
              <a:t>меня</a:t>
            </a:r>
            <a:r>
              <a:rPr lang="uk-UA" sz="1600" b="1" dirty="0" smtClean="0">
                <a:solidFill>
                  <a:schemeClr val="bg1"/>
                </a:solidFill>
              </a:rPr>
              <a:t>, </a:t>
            </a:r>
            <a:r>
              <a:rPr lang="uk-UA" sz="1600" b="1" dirty="0" err="1" smtClean="0">
                <a:solidFill>
                  <a:schemeClr val="bg1"/>
                </a:solidFill>
              </a:rPr>
              <a:t>дедушка</a:t>
            </a:r>
            <a:r>
              <a:rPr lang="uk-UA" sz="1600" b="1" dirty="0" smtClean="0">
                <a:solidFill>
                  <a:schemeClr val="bg1"/>
                </a:solidFill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8826"/>
          <a:stretch/>
        </p:blipFill>
        <p:spPr>
          <a:xfrm>
            <a:off x="4499992" y="3519034"/>
            <a:ext cx="4431528" cy="3213699"/>
          </a:xfrm>
          <a:prstGeom prst="rect">
            <a:avLst/>
          </a:prstGeom>
          <a:ln>
            <a:solidFill>
              <a:srgbClr val="FFFFB7"/>
            </a:solidFill>
          </a:ln>
        </p:spPr>
      </p:pic>
    </p:spTree>
    <p:extLst>
      <p:ext uri="{BB962C8B-B14F-4D97-AF65-F5344CB8AC3E}">
        <p14:creationId xmlns:p14="http://schemas.microsoft.com/office/powerpoint/2010/main" val="247723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427" y="287818"/>
            <a:ext cx="2199092" cy="164931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1" b="9016"/>
          <a:stretch/>
        </p:blipFill>
        <p:spPr>
          <a:xfrm rot="5400000">
            <a:off x="6564732" y="315597"/>
            <a:ext cx="2617625" cy="207363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14107"/>
          <a:stretch/>
        </p:blipFill>
        <p:spPr>
          <a:xfrm>
            <a:off x="6041073" y="4925699"/>
            <a:ext cx="2875722" cy="178466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70" y="2945449"/>
            <a:ext cx="2480810" cy="186060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8994" b="18363"/>
          <a:stretch/>
        </p:blipFill>
        <p:spPr>
          <a:xfrm rot="16200000">
            <a:off x="85720" y="4397226"/>
            <a:ext cx="2130493" cy="1924128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14144"/>
          <a:stretch/>
        </p:blipFill>
        <p:spPr>
          <a:xfrm>
            <a:off x="2732524" y="86024"/>
            <a:ext cx="3617346" cy="214867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7" y="2330688"/>
            <a:ext cx="2466483" cy="184986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" r="9545"/>
          <a:stretch/>
        </p:blipFill>
        <p:spPr>
          <a:xfrm>
            <a:off x="3158594" y="2330688"/>
            <a:ext cx="2545229" cy="20813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A53-F0C2-4870-A5D2-EA88DA1DE1C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20857" y="2507337"/>
            <a:ext cx="2517036" cy="307777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Georgia" pitchFamily="18" charset="0"/>
              </a:rPr>
              <a:t>2013 </a:t>
            </a:r>
            <a:r>
              <a:rPr lang="ru-RU" sz="1400" b="1" dirty="0" err="1">
                <a:solidFill>
                  <a:srgbClr val="FF0000"/>
                </a:solidFill>
                <a:latin typeface="Georgia" pitchFamily="18" charset="0"/>
              </a:rPr>
              <a:t>рік</a:t>
            </a:r>
            <a:r>
              <a:rPr lang="ru-RU" sz="14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Georgia" pitchFamily="18" charset="0"/>
              </a:rPr>
              <a:t>творчої</a:t>
            </a:r>
            <a:r>
              <a:rPr lang="ru-RU" sz="14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Georgia" pitchFamily="18" charset="0"/>
              </a:rPr>
              <a:t>дитини</a:t>
            </a:r>
            <a:endParaRPr lang="ru-RU" sz="1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19" y="4543340"/>
            <a:ext cx="2954430" cy="221582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403599" y="6132149"/>
            <a:ext cx="2088233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«На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потіху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всій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родині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і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на славу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Україні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» </a:t>
            </a:r>
          </a:p>
        </p:txBody>
      </p:sp>
      <p:pic>
        <p:nvPicPr>
          <p:cNvPr id="14" name="Picture 2" descr="http://hijos.ru/wp-content/uploads/2013/01/number2013_25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b="69868"/>
          <a:stretch/>
        </p:blipFill>
        <p:spPr bwMode="auto">
          <a:xfrm>
            <a:off x="1885134" y="4129076"/>
            <a:ext cx="1636727" cy="5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33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4567" r="12947" b="32870"/>
          <a:stretch/>
        </p:blipFill>
        <p:spPr>
          <a:xfrm>
            <a:off x="5638110" y="100843"/>
            <a:ext cx="3329258" cy="2406063"/>
          </a:xfrm>
          <a:prstGeom prst="rect">
            <a:avLst/>
          </a:prstGeom>
          <a:ln>
            <a:solidFill>
              <a:srgbClr val="99FF66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2" b="24413"/>
          <a:stretch/>
        </p:blipFill>
        <p:spPr>
          <a:xfrm>
            <a:off x="146211" y="5198630"/>
            <a:ext cx="3014335" cy="1497190"/>
          </a:xfrm>
          <a:prstGeom prst="rect">
            <a:avLst/>
          </a:prstGeom>
          <a:ln>
            <a:solidFill>
              <a:srgbClr val="99FF66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b="35460"/>
          <a:stretch/>
        </p:blipFill>
        <p:spPr>
          <a:xfrm>
            <a:off x="3360060" y="5264895"/>
            <a:ext cx="2812970" cy="1364660"/>
          </a:xfrm>
          <a:prstGeom prst="rect">
            <a:avLst/>
          </a:prstGeom>
          <a:ln>
            <a:solidFill>
              <a:srgbClr val="99FF66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19001" r="5168" b="14496"/>
          <a:stretch/>
        </p:blipFill>
        <p:spPr>
          <a:xfrm>
            <a:off x="3491880" y="2723048"/>
            <a:ext cx="3898100" cy="2325705"/>
          </a:xfrm>
          <a:prstGeom prst="rect">
            <a:avLst/>
          </a:prstGeom>
          <a:ln>
            <a:solidFill>
              <a:srgbClr val="99FF6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15503" r="9258"/>
          <a:stretch/>
        </p:blipFill>
        <p:spPr>
          <a:xfrm>
            <a:off x="251520" y="404664"/>
            <a:ext cx="4077646" cy="3096344"/>
          </a:xfrm>
          <a:prstGeom prst="rect">
            <a:avLst/>
          </a:prstGeom>
          <a:ln>
            <a:solidFill>
              <a:srgbClr val="99FF6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11706" b="18993"/>
          <a:stretch/>
        </p:blipFill>
        <p:spPr>
          <a:xfrm>
            <a:off x="6296744" y="4659398"/>
            <a:ext cx="2674491" cy="2114528"/>
          </a:xfrm>
          <a:prstGeom prst="rect">
            <a:avLst/>
          </a:prstGeom>
          <a:ln>
            <a:solidFill>
              <a:srgbClr val="99FF66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A53-F0C2-4870-A5D2-EA88DA1DE1C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5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" t="8586" r="17061" b="12434"/>
          <a:stretch/>
        </p:blipFill>
        <p:spPr>
          <a:xfrm>
            <a:off x="6084168" y="152027"/>
            <a:ext cx="2813838" cy="1988224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14" y="473377"/>
            <a:ext cx="2758637" cy="2068978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18959" b="15805"/>
          <a:stretch/>
        </p:blipFill>
        <p:spPr>
          <a:xfrm>
            <a:off x="5868144" y="4488333"/>
            <a:ext cx="2713518" cy="2247815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94" y="152027"/>
            <a:ext cx="2966576" cy="2224932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8826"/>
          <a:stretch/>
        </p:blipFill>
        <p:spPr>
          <a:xfrm>
            <a:off x="224684" y="3048255"/>
            <a:ext cx="2549710" cy="1849024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3413" r="14798" b="13108"/>
          <a:stretch/>
        </p:blipFill>
        <p:spPr>
          <a:xfrm>
            <a:off x="3131239" y="2518156"/>
            <a:ext cx="2439007" cy="1860620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11219" r="22299" b="-349"/>
          <a:stretch/>
        </p:blipFill>
        <p:spPr>
          <a:xfrm>
            <a:off x="6147367" y="2236930"/>
            <a:ext cx="2465308" cy="2173043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9" b="8556"/>
          <a:stretch/>
        </p:blipFill>
        <p:spPr>
          <a:xfrm>
            <a:off x="2339752" y="4463809"/>
            <a:ext cx="3162783" cy="2289316"/>
          </a:xfrm>
          <a:prstGeom prst="rect">
            <a:avLst/>
          </a:prstGeom>
          <a:ln>
            <a:solidFill>
              <a:srgbClr val="A4FCFC"/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A53-F0C2-4870-A5D2-EA88DA1DE1C3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6" name="Picture 2" descr="http://maisal17.klasna.com/uploads/editor/2879/99895/news_/images/1360053325_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1" y="5157192"/>
            <a:ext cx="1466996" cy="146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2518" y="4279143"/>
            <a:ext cx="1991251" cy="553998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Країна </a:t>
            </a:r>
            <a:r>
              <a:rPr lang="en-US" sz="12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творчості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«Повір в себе»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7363" y="178713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ПЕРЕМОГИ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64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32920" y="764704"/>
            <a:ext cx="50405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Музика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розуму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Джон А. </a:t>
            </a:r>
            <a:r>
              <a:rPr lang="ru-RU" dirty="0" err="1">
                <a:solidFill>
                  <a:schemeClr val="bg1"/>
                </a:solidFill>
              </a:rPr>
              <a:t>Логан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/>
          <a:stretch/>
        </p:blipFill>
        <p:spPr>
          <a:xfrm>
            <a:off x="152918" y="173909"/>
            <a:ext cx="3626994" cy="345274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2" descr="http://hijos.ru/wp-content/uploads/2013/01/number2013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7" r="40171" b="3378"/>
          <a:stretch/>
        </p:blipFill>
        <p:spPr bwMode="auto">
          <a:xfrm>
            <a:off x="804998" y="5148623"/>
            <a:ext cx="1989083" cy="15728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hijos.ru/wp-content/uploads/2013/01/number2013_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85" b="65157"/>
          <a:stretch/>
        </p:blipFill>
        <p:spPr bwMode="auto">
          <a:xfrm>
            <a:off x="251520" y="6115357"/>
            <a:ext cx="1152437" cy="4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4529" r="16224" b="23435"/>
          <a:stretch/>
        </p:blipFill>
        <p:spPr>
          <a:xfrm>
            <a:off x="3347559" y="2748189"/>
            <a:ext cx="5592735" cy="377489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16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A53-F0C2-4870-A5D2-EA88DA1DE1C3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18263" r="8776"/>
          <a:stretch/>
        </p:blipFill>
        <p:spPr>
          <a:xfrm>
            <a:off x="5274771" y="4004912"/>
            <a:ext cx="3732823" cy="273171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23847" y="280625"/>
            <a:ext cx="42259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звіті гуртківців з образотворчого мистецтва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9933" y="0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25 .05. 2013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6" t="14357" r="27180"/>
          <a:stretch/>
        </p:blipFill>
        <p:spPr>
          <a:xfrm>
            <a:off x="6446922" y="127883"/>
            <a:ext cx="1854297" cy="345391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20794"/>
          <a:stretch/>
        </p:blipFill>
        <p:spPr>
          <a:xfrm>
            <a:off x="128439" y="4296811"/>
            <a:ext cx="3202989" cy="237878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2244" b="27215"/>
          <a:stretch/>
        </p:blipFill>
        <p:spPr>
          <a:xfrm>
            <a:off x="142073" y="1179037"/>
            <a:ext cx="5005992" cy="235655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3" t="38365" r="45585" b="27556"/>
          <a:stretch/>
        </p:blipFill>
        <p:spPr>
          <a:xfrm>
            <a:off x="3081406" y="3376704"/>
            <a:ext cx="1916418" cy="29326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84936" y="3700156"/>
            <a:ext cx="21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err="1" smtClean="0">
                <a:solidFill>
                  <a:schemeClr val="bg1"/>
                </a:solidFill>
              </a:rPr>
              <a:t>Перепічко</a:t>
            </a:r>
            <a:r>
              <a:rPr lang="uk-UA" sz="1200" dirty="0" smtClean="0">
                <a:solidFill>
                  <a:schemeClr val="bg1"/>
                </a:solidFill>
              </a:rPr>
              <a:t> Марійка. 4 клас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Пісня «Горошинки </a:t>
            </a:r>
            <a:r>
              <a:rPr lang="uk-UA" sz="1200" dirty="0" err="1" smtClean="0">
                <a:solidFill>
                  <a:schemeClr val="bg1"/>
                </a:solidFill>
              </a:rPr>
              <a:t>цветн</a:t>
            </a:r>
            <a:r>
              <a:rPr lang="ru-RU" sz="1200" dirty="0" err="1" smtClean="0">
                <a:solidFill>
                  <a:schemeClr val="bg1"/>
                </a:solidFill>
              </a:rPr>
              <a:t>ые</a:t>
            </a:r>
            <a:r>
              <a:rPr lang="uk-UA" sz="1200" dirty="0" smtClean="0">
                <a:solidFill>
                  <a:schemeClr val="bg1"/>
                </a:solidFill>
              </a:rPr>
              <a:t>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0829" y="3535594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Ярова </a:t>
            </a:r>
            <a:r>
              <a:rPr lang="uk-UA" sz="1200" dirty="0" err="1" smtClean="0">
                <a:solidFill>
                  <a:schemeClr val="bg1"/>
                </a:solidFill>
              </a:rPr>
              <a:t>Аріна</a:t>
            </a:r>
            <a:r>
              <a:rPr lang="uk-UA" sz="1200" dirty="0" smtClean="0">
                <a:solidFill>
                  <a:schemeClr val="bg1"/>
                </a:solidFill>
              </a:rPr>
              <a:t>. 5клас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Пісня</a:t>
            </a:r>
            <a:r>
              <a:rPr lang="ru-RU" sz="1200" dirty="0" smtClean="0">
                <a:solidFill>
                  <a:schemeClr val="bg1"/>
                </a:solidFill>
              </a:rPr>
              <a:t> «Любопытные пузырьки»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2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73A53-F0C2-4870-A5D2-EA88DA1DE1C3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26220" y="35527"/>
            <a:ext cx="69666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solidFill>
                  <a:srgbClr val="FF0000"/>
                </a:solidFill>
                <a:latin typeface="Monotype Corsiva" pitchFamily="66" charset="0"/>
              </a:rPr>
              <a:t>Участь у звіті гуртківців з образотворчого мистецтва</a:t>
            </a:r>
            <a:endParaRPr lang="ru-RU" sz="2400" b="1" cap="none" spc="50" dirty="0">
              <a:ln w="11430"/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387" y="51070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25 .05.2013р.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" b="1801"/>
          <a:stretch/>
        </p:blipFill>
        <p:spPr>
          <a:xfrm>
            <a:off x="3278412" y="497192"/>
            <a:ext cx="3368270" cy="265603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23202" r="28946" b="9273"/>
          <a:stretch/>
        </p:blipFill>
        <p:spPr>
          <a:xfrm>
            <a:off x="323527" y="919279"/>
            <a:ext cx="2832099" cy="49549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1293" r="33057" b="8376"/>
          <a:stretch/>
        </p:blipFill>
        <p:spPr>
          <a:xfrm>
            <a:off x="2555776" y="3418094"/>
            <a:ext cx="3160004" cy="331158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-1916" r="17294"/>
          <a:stretch/>
        </p:blipFill>
        <p:spPr>
          <a:xfrm>
            <a:off x="6012160" y="2564904"/>
            <a:ext cx="2980758" cy="300832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2441" y="5917557"/>
            <a:ext cx="144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К</a:t>
            </a:r>
            <a:r>
              <a:rPr lang="uk-UA" sz="1200" dirty="0" smtClean="0"/>
              <a:t>і</a:t>
            </a:r>
            <a:r>
              <a:rPr lang="ru-RU" sz="1200" dirty="0" err="1" smtClean="0"/>
              <a:t>йко</a:t>
            </a:r>
            <a:r>
              <a:rPr lang="ru-RU" sz="1200" dirty="0" smtClean="0"/>
              <a:t> </a:t>
            </a:r>
            <a:r>
              <a:rPr lang="ru-RU" sz="1200" dirty="0" err="1" smtClean="0"/>
              <a:t>Марія</a:t>
            </a:r>
            <a:r>
              <a:rPr lang="ru-RU" sz="1200" dirty="0" smtClean="0"/>
              <a:t>. 6 </a:t>
            </a:r>
            <a:r>
              <a:rPr lang="ru-RU" sz="1200" dirty="0" err="1" smtClean="0"/>
              <a:t>клас</a:t>
            </a:r>
            <a:endParaRPr lang="ru-RU" sz="1200" dirty="0" smtClean="0"/>
          </a:p>
          <a:p>
            <a:pPr algn="ctr"/>
            <a:r>
              <a:rPr lang="uk-UA" sz="1200" dirty="0" smtClean="0"/>
              <a:t>Пісня «Мелодія»</a:t>
            </a:r>
            <a:endParaRPr lang="ru-RU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646682" y="5579591"/>
            <a:ext cx="2035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err="1" smtClean="0"/>
              <a:t>Малюжонок</a:t>
            </a:r>
            <a:r>
              <a:rPr lang="uk-UA" sz="1200" dirty="0" smtClean="0"/>
              <a:t> Марина. 4 клас</a:t>
            </a:r>
          </a:p>
          <a:p>
            <a:pPr algn="ctr"/>
            <a:r>
              <a:rPr lang="uk-UA" sz="1200" dirty="0" smtClean="0"/>
              <a:t>Пісня </a:t>
            </a:r>
            <a:r>
              <a:rPr lang="ru-RU" sz="1200" dirty="0" smtClean="0"/>
              <a:t>«Рыжий кот»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2534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137659" y="92002"/>
            <a:ext cx="8773668" cy="535322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771800" y="5589240"/>
            <a:ext cx="39565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2013 - 2014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4950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93D4-7ECF-4D33-85FB-70C7947E9B8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22200" r="28968" b="18123"/>
          <a:stretch/>
        </p:blipFill>
        <p:spPr>
          <a:xfrm>
            <a:off x="5503394" y="111488"/>
            <a:ext cx="3507213" cy="2819989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10385"/>
          <a:stretch/>
        </p:blipFill>
        <p:spPr>
          <a:xfrm>
            <a:off x="138710" y="2755239"/>
            <a:ext cx="3689357" cy="31128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20836" r="29911" b="9521"/>
          <a:stretch/>
        </p:blipFill>
        <p:spPr>
          <a:xfrm>
            <a:off x="5717873" y="3152717"/>
            <a:ext cx="3283124" cy="2715367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257944" y="2855652"/>
            <a:ext cx="1228221" cy="55399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/>
              <a:t>Полюхевич</a:t>
            </a:r>
            <a:r>
              <a:rPr lang="uk-UA" sz="1000" dirty="0" smtClean="0"/>
              <a:t> </a:t>
            </a:r>
            <a:r>
              <a:rPr lang="uk-UA" sz="1000" dirty="0" err="1" smtClean="0"/>
              <a:t>Альона</a:t>
            </a:r>
            <a:endParaRPr lang="uk-UA" sz="1000" dirty="0" smtClean="0"/>
          </a:p>
          <a:p>
            <a:pPr algn="ctr"/>
            <a:r>
              <a:rPr lang="uk-UA" sz="1000" dirty="0" smtClean="0"/>
              <a:t>«Діти сонця»</a:t>
            </a:r>
          </a:p>
          <a:p>
            <a:pPr algn="ctr"/>
            <a:r>
              <a:rPr lang="uk-UA" sz="1000" dirty="0" smtClean="0"/>
              <a:t>6 клас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16375" r="20910" b="16437"/>
          <a:stretch/>
        </p:blipFill>
        <p:spPr>
          <a:xfrm>
            <a:off x="3475890" y="4289903"/>
            <a:ext cx="3244807" cy="23976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2666" y="6091587"/>
            <a:ext cx="3384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Участь гуртківців естрадної пісні 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у </a:t>
            </a:r>
            <a:r>
              <a:rPr lang="uk-UA" sz="1400" b="1" dirty="0" smtClean="0">
                <a:solidFill>
                  <a:schemeClr val="bg1"/>
                </a:solidFill>
              </a:rPr>
              <a:t> святковому концерті до Дня вчителя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04.10.2013 </a:t>
            </a:r>
            <a:endParaRPr lang="ru-RU" sz="1400" b="1" dirty="0"/>
          </a:p>
        </p:txBody>
      </p:sp>
      <p:pic>
        <p:nvPicPr>
          <p:cNvPr id="11" name="Picture 2" descr="http://2.bp.blogspot.com/-VIOhe8TEcN0/UiTAeSdJ4BI/AAAAAAAACig/OtP2dmxBOXs/s1600/logo_r+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" y="479793"/>
            <a:ext cx="5367685" cy="213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61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7" y="200055"/>
            <a:ext cx="2440850" cy="20751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28069"/>
            <a:ext cx="3192640" cy="2364884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Contrasting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26655" b="12891"/>
          <a:stretch/>
        </p:blipFill>
        <p:spPr>
          <a:xfrm>
            <a:off x="6974743" y="3433203"/>
            <a:ext cx="1882814" cy="312385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0"/>
            <a:ext cx="3951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Виступ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уртківці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естрадної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пісні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9391" y="4995131"/>
            <a:ext cx="100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Косенко Л.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6кл.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0380" y="2377714"/>
            <a:ext cx="122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400" dirty="0" smtClean="0">
                <a:solidFill>
                  <a:schemeClr val="bg1"/>
                </a:solidFill>
              </a:rPr>
              <a:t> Т.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0620" y="6330517"/>
            <a:ext cx="114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Антошина В.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6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32" y="531172"/>
            <a:ext cx="2510895" cy="304184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305253" y="2630322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Щікно</a:t>
            </a:r>
            <a:r>
              <a:rPr lang="uk-UA" sz="1400" dirty="0" smtClean="0">
                <a:solidFill>
                  <a:schemeClr val="bg1"/>
                </a:solidFill>
              </a:rPr>
              <a:t> В.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8" y="3263919"/>
            <a:ext cx="2635317" cy="29834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r="19049"/>
          <a:stretch/>
        </p:blipFill>
        <p:spPr>
          <a:xfrm>
            <a:off x="146842" y="2925919"/>
            <a:ext cx="3257599" cy="287519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70027" y="5915018"/>
            <a:ext cx="40310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Культурно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мистецьке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свято,присвячене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МІЖНАРОДНОМУ ДНЮ МУЗИКИ </a:t>
            </a: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ЖОВТНЯ 2012</a:t>
            </a:r>
            <a:endParaRPr lang="ru-RU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504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13322" r="25389" b="16273"/>
          <a:stretch/>
        </p:blipFill>
        <p:spPr>
          <a:xfrm>
            <a:off x="6227420" y="76029"/>
            <a:ext cx="2839693" cy="203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r="8675"/>
          <a:stretch/>
        </p:blipFill>
        <p:spPr>
          <a:xfrm>
            <a:off x="5050548" y="2192669"/>
            <a:ext cx="3153120" cy="24934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93D4-7ECF-4D33-85FB-70C7947E9B8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5404" b="12818"/>
          <a:stretch/>
        </p:blipFill>
        <p:spPr>
          <a:xfrm rot="5400000">
            <a:off x="-232443" y="528586"/>
            <a:ext cx="3062401" cy="2238492"/>
          </a:xfrm>
          <a:prstGeom prst="rect">
            <a:avLst/>
          </a:prstGeom>
          <a:ln>
            <a:solidFill>
              <a:srgbClr val="BDBD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16154" r="22731" b="8716"/>
          <a:stretch/>
        </p:blipFill>
        <p:spPr>
          <a:xfrm>
            <a:off x="2346580" y="823197"/>
            <a:ext cx="2880436" cy="27389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96778" y="3720109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000" dirty="0" smtClean="0">
                <a:solidFill>
                  <a:schemeClr val="bg1"/>
                </a:solidFill>
              </a:rPr>
              <a:t> Тетяна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«Осінь»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6 клас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332" y="1647832"/>
            <a:ext cx="1112805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/>
              <a:t>Фіс</a:t>
            </a:r>
            <a:r>
              <a:rPr lang="uk-UA" sz="1000" dirty="0" smtClean="0"/>
              <a:t> Валерія</a:t>
            </a:r>
          </a:p>
          <a:p>
            <a:pPr algn="ctr"/>
            <a:r>
              <a:rPr lang="uk-UA" sz="1000" dirty="0" err="1" smtClean="0"/>
              <a:t>Сиса</a:t>
            </a:r>
            <a:r>
              <a:rPr lang="uk-UA" sz="1000" dirty="0" smtClean="0"/>
              <a:t> Катерина</a:t>
            </a:r>
          </a:p>
          <a:p>
            <a:pPr algn="ctr"/>
            <a:r>
              <a:rPr lang="uk-UA" sz="1000" dirty="0" smtClean="0"/>
              <a:t>«Дві половинки»</a:t>
            </a:r>
          </a:p>
          <a:p>
            <a:pPr algn="ctr"/>
            <a:r>
              <a:rPr lang="uk-UA" sz="1000" dirty="0" smtClean="0"/>
              <a:t>3 – Б клас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809840" y="5795"/>
            <a:ext cx="159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День вчителя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2013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8071" r="24547" b="12385"/>
          <a:stretch/>
        </p:blipFill>
        <p:spPr>
          <a:xfrm>
            <a:off x="2627784" y="4437112"/>
            <a:ext cx="3110924" cy="23248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791" y="3839647"/>
            <a:ext cx="3263021" cy="24472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74599" y="6207942"/>
            <a:ext cx="1401346" cy="55399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000" dirty="0" err="1" smtClean="0"/>
              <a:t>Альона</a:t>
            </a:r>
            <a:endParaRPr lang="ru-RU" sz="1000" dirty="0" smtClean="0"/>
          </a:p>
          <a:p>
            <a:pPr algn="ctr"/>
            <a:r>
              <a:rPr lang="ru-RU" sz="1000" dirty="0" smtClean="0"/>
              <a:t>«Не надо печалиться»</a:t>
            </a:r>
            <a:endParaRPr lang="uk-UA" sz="1000" dirty="0" smtClean="0"/>
          </a:p>
          <a:p>
            <a:pPr algn="ctr"/>
            <a:r>
              <a:rPr lang="uk-UA" sz="1000" dirty="0" smtClean="0"/>
              <a:t>9 клас</a:t>
            </a:r>
            <a:endParaRPr lang="ru-RU" sz="1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0" y="4494095"/>
            <a:ext cx="3023793" cy="22678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348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21362" r="37506" b="34425"/>
          <a:stretch/>
        </p:blipFill>
        <p:spPr>
          <a:xfrm>
            <a:off x="2483768" y="3561544"/>
            <a:ext cx="2991249" cy="31861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2"/>
          <a:stretch/>
        </p:blipFill>
        <p:spPr>
          <a:xfrm>
            <a:off x="78126" y="338554"/>
            <a:ext cx="4040886" cy="35224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24858" y="0"/>
            <a:ext cx="6208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rgbClr val="00FFFF"/>
                </a:solidFill>
              </a:rPr>
              <a:t>Участь у конкурсі </a:t>
            </a:r>
            <a:r>
              <a:rPr lang="uk-UA" sz="1600" b="1" dirty="0" err="1" smtClean="0">
                <a:solidFill>
                  <a:srgbClr val="00FFFF"/>
                </a:solidFill>
              </a:rPr>
              <a:t>військово</a:t>
            </a:r>
            <a:r>
              <a:rPr lang="uk-UA" sz="1600" b="1" dirty="0" smtClean="0">
                <a:solidFill>
                  <a:srgbClr val="00FFFF"/>
                </a:solidFill>
              </a:rPr>
              <a:t> - патріотичної пісні </a:t>
            </a:r>
            <a:r>
              <a:rPr lang="en-US" sz="1600" b="1" dirty="0" smtClean="0">
                <a:solidFill>
                  <a:srgbClr val="00FFFF"/>
                </a:solidFill>
              </a:rPr>
              <a:t>23 </a:t>
            </a:r>
            <a:r>
              <a:rPr lang="uk-UA" sz="1600" b="1" dirty="0" smtClean="0">
                <a:solidFill>
                  <a:srgbClr val="00FFFF"/>
                </a:solidFill>
              </a:rPr>
              <a:t>жовтня 2013 ЦДТ</a:t>
            </a:r>
            <a:endParaRPr lang="ru-RU" sz="1600" b="1" dirty="0">
              <a:solidFill>
                <a:srgbClr val="00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518" y="6042042"/>
            <a:ext cx="2018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Антошина В.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«Ветеранам </a:t>
            </a:r>
            <a:r>
              <a:rPr lang="uk-UA" sz="1000" dirty="0" err="1" smtClean="0">
                <a:solidFill>
                  <a:schemeClr val="bg1"/>
                </a:solidFill>
              </a:rPr>
              <a:t>минувшей</a:t>
            </a:r>
            <a:r>
              <a:rPr lang="uk-UA" sz="1000" dirty="0" smtClean="0">
                <a:solidFill>
                  <a:schemeClr val="bg1"/>
                </a:solidFill>
              </a:rPr>
              <a:t> </a:t>
            </a:r>
            <a:r>
              <a:rPr lang="uk-UA" sz="1000" dirty="0" err="1" smtClean="0">
                <a:solidFill>
                  <a:schemeClr val="bg1"/>
                </a:solidFill>
              </a:rPr>
              <a:t>войны</a:t>
            </a:r>
            <a:r>
              <a:rPr lang="uk-UA" sz="1000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 7 клас </a:t>
            </a:r>
            <a:r>
              <a:rPr lang="uk-UA" sz="1000" dirty="0" err="1" smtClean="0">
                <a:solidFill>
                  <a:schemeClr val="bg1"/>
                </a:solidFill>
              </a:rPr>
              <a:t>сш</a:t>
            </a:r>
            <a:r>
              <a:rPr lang="uk-UA" sz="1000" dirty="0" smtClean="0">
                <a:solidFill>
                  <a:schemeClr val="bg1"/>
                </a:solidFill>
              </a:rPr>
              <a:t> №12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09" y="404681"/>
            <a:ext cx="2880297" cy="21602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9" t="40546" r="37530" b="9841"/>
          <a:stretch/>
        </p:blipFill>
        <p:spPr>
          <a:xfrm>
            <a:off x="5724128" y="2429792"/>
            <a:ext cx="3314184" cy="43178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9712" y="4149080"/>
            <a:ext cx="1441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>
                <a:solidFill>
                  <a:schemeClr val="bg1"/>
                </a:solidFill>
              </a:rPr>
              <a:t>Полюхевич</a:t>
            </a:r>
            <a:r>
              <a:rPr lang="uk-UA" sz="1000" dirty="0" smtClean="0">
                <a:solidFill>
                  <a:schemeClr val="bg1"/>
                </a:solidFill>
              </a:rPr>
              <a:t> А.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</a:t>
            </a:r>
            <a:r>
              <a:rPr lang="uk-UA" sz="1000" dirty="0" err="1" smtClean="0">
                <a:solidFill>
                  <a:schemeClr val="bg1"/>
                </a:solidFill>
              </a:rPr>
              <a:t>Ты</a:t>
            </a:r>
            <a:r>
              <a:rPr lang="uk-UA" sz="1000" dirty="0" smtClean="0">
                <a:solidFill>
                  <a:schemeClr val="bg1"/>
                </a:solidFill>
              </a:rPr>
              <a:t> же </a:t>
            </a:r>
            <a:r>
              <a:rPr lang="uk-UA" sz="1000" dirty="0" err="1" smtClean="0">
                <a:solidFill>
                  <a:schemeClr val="bg1"/>
                </a:solidFill>
              </a:rPr>
              <a:t>выжил</a:t>
            </a:r>
            <a:r>
              <a:rPr lang="uk-UA" sz="1000" dirty="0" smtClean="0">
                <a:solidFill>
                  <a:schemeClr val="bg1"/>
                </a:solidFill>
              </a:rPr>
              <a:t> солдат»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6 клас</a:t>
            </a:r>
            <a:r>
              <a:rPr lang="uk-UA" sz="1000" dirty="0">
                <a:solidFill>
                  <a:schemeClr val="bg1"/>
                </a:solidFill>
              </a:rPr>
              <a:t> </a:t>
            </a:r>
            <a:r>
              <a:rPr lang="uk-UA" sz="1000" dirty="0" err="1" smtClean="0">
                <a:solidFill>
                  <a:schemeClr val="bg1"/>
                </a:solidFill>
              </a:rPr>
              <a:t>сш</a:t>
            </a:r>
            <a:r>
              <a:rPr lang="uk-UA" sz="1000" dirty="0" smtClean="0">
                <a:solidFill>
                  <a:schemeClr val="bg1"/>
                </a:solidFill>
              </a:rPr>
              <a:t> №8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7DA8-163F-4E0A-99AA-701B69530AD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869" b="18827"/>
          <a:stretch/>
        </p:blipFill>
        <p:spPr>
          <a:xfrm>
            <a:off x="1619672" y="2525711"/>
            <a:ext cx="4945031" cy="41736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r="6321" b="9102"/>
          <a:stretch/>
        </p:blipFill>
        <p:spPr>
          <a:xfrm rot="5400000">
            <a:off x="5789361" y="677157"/>
            <a:ext cx="3855441" cy="26897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4546" y="526368"/>
            <a:ext cx="3456385" cy="25922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25342" r="28028" b="-375"/>
          <a:stretch/>
        </p:blipFill>
        <p:spPr>
          <a:xfrm>
            <a:off x="3913150" y="188640"/>
            <a:ext cx="1787050" cy="21105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82265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r="10926"/>
          <a:stretch/>
        </p:blipFill>
        <p:spPr>
          <a:xfrm>
            <a:off x="148715" y="144490"/>
            <a:ext cx="3991357" cy="28367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27770" r="21594" b="11140"/>
          <a:stretch/>
        </p:blipFill>
        <p:spPr>
          <a:xfrm>
            <a:off x="4266651" y="1058342"/>
            <a:ext cx="4756610" cy="30970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71095" y="3904446"/>
            <a:ext cx="1274836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/>
              <a:t>3 – Б клас. </a:t>
            </a:r>
          </a:p>
          <a:p>
            <a:pPr algn="ctr"/>
            <a:r>
              <a:rPr lang="uk-UA" sz="1200" dirty="0" err="1" smtClean="0"/>
              <a:t>Фіс</a:t>
            </a:r>
            <a:r>
              <a:rPr lang="uk-UA" sz="1200" dirty="0" smtClean="0"/>
              <a:t> Л.</a:t>
            </a:r>
          </a:p>
          <a:p>
            <a:pPr algn="ctr"/>
            <a:r>
              <a:rPr lang="uk-UA" sz="1200" dirty="0" smtClean="0"/>
              <a:t>«</a:t>
            </a:r>
            <a:r>
              <a:rPr lang="uk-UA" sz="1200" dirty="0" err="1" smtClean="0"/>
              <a:t>Белые</a:t>
            </a:r>
            <a:r>
              <a:rPr lang="uk-UA" sz="1200" dirty="0" smtClean="0"/>
              <a:t> </a:t>
            </a:r>
            <a:r>
              <a:rPr lang="uk-UA" sz="1200" dirty="0" err="1" smtClean="0"/>
              <a:t>лебеди</a:t>
            </a:r>
            <a:r>
              <a:rPr lang="uk-UA" sz="1200" dirty="0" smtClean="0"/>
              <a:t>»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7" r="5760"/>
          <a:stretch/>
        </p:blipFill>
        <p:spPr>
          <a:xfrm>
            <a:off x="120260" y="3573016"/>
            <a:ext cx="5028368" cy="315028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74" y="6076970"/>
            <a:ext cx="124425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A4FCF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/>
              <a:t>3 – б клас.</a:t>
            </a:r>
          </a:p>
          <a:p>
            <a:pPr algn="ctr"/>
            <a:r>
              <a:rPr lang="uk-UA" sz="1200" dirty="0" err="1" smtClean="0"/>
              <a:t>Фіс</a:t>
            </a:r>
            <a:r>
              <a:rPr lang="uk-UA" sz="1200" dirty="0" smtClean="0"/>
              <a:t> Л., </a:t>
            </a:r>
            <a:r>
              <a:rPr lang="uk-UA" sz="1200" dirty="0" err="1" smtClean="0"/>
              <a:t>Сиса</a:t>
            </a:r>
            <a:r>
              <a:rPr lang="uk-UA" sz="1200" dirty="0" smtClean="0"/>
              <a:t> К.</a:t>
            </a:r>
          </a:p>
          <a:p>
            <a:pPr algn="ctr"/>
            <a:r>
              <a:rPr lang="uk-UA" sz="1200" dirty="0" smtClean="0"/>
              <a:t>«Дві сестрички»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40096" y="0"/>
            <a:ext cx="3809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Участь гуртківців естрадної пісні 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у благодійному концерті </a:t>
            </a:r>
            <a:endParaRPr lang="uk-UA" b="1" dirty="0" smtClean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15.11.2013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8"/>
          <a:stretch/>
        </p:blipFill>
        <p:spPr>
          <a:xfrm>
            <a:off x="5396585" y="4558100"/>
            <a:ext cx="3666514" cy="22557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496546" y="2606855"/>
            <a:ext cx="164352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A4FCF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/>
              <a:t>9 – А клас.</a:t>
            </a:r>
          </a:p>
          <a:p>
            <a:pPr algn="ctr"/>
            <a:r>
              <a:rPr lang="uk-UA" sz="1200" dirty="0" err="1" smtClean="0"/>
              <a:t>Козинська</a:t>
            </a:r>
            <a:r>
              <a:rPr lang="uk-UA" sz="1200" dirty="0" smtClean="0"/>
              <a:t> А.</a:t>
            </a:r>
          </a:p>
          <a:p>
            <a:pPr algn="ctr"/>
            <a:r>
              <a:rPr lang="uk-UA" sz="1200" dirty="0" smtClean="0"/>
              <a:t>«Не </a:t>
            </a:r>
            <a:r>
              <a:rPr lang="uk-UA" sz="1200" dirty="0" err="1" smtClean="0"/>
              <a:t>надо</a:t>
            </a:r>
            <a:r>
              <a:rPr lang="uk-UA" sz="1200" dirty="0" smtClean="0"/>
              <a:t> печалиться»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693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4433" r="21676" b="3396"/>
          <a:stretch/>
        </p:blipFill>
        <p:spPr>
          <a:xfrm>
            <a:off x="4815432" y="3058361"/>
            <a:ext cx="4200383" cy="366449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2" t="23230" r="11225" b="5695"/>
          <a:stretch/>
        </p:blipFill>
        <p:spPr>
          <a:xfrm>
            <a:off x="1259632" y="3833853"/>
            <a:ext cx="2951010" cy="29215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22943" r="14244" b="8797"/>
          <a:stretch/>
        </p:blipFill>
        <p:spPr>
          <a:xfrm>
            <a:off x="5042115" y="117560"/>
            <a:ext cx="4018300" cy="25824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0"/>
          <a:stretch/>
        </p:blipFill>
        <p:spPr>
          <a:xfrm>
            <a:off x="18239" y="89953"/>
            <a:ext cx="3432294" cy="356044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22336" b="21239"/>
          <a:stretch/>
        </p:blipFill>
        <p:spPr>
          <a:xfrm>
            <a:off x="3059832" y="1162639"/>
            <a:ext cx="2808312" cy="28265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3327234"/>
            <a:ext cx="1518557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/>
              <a:t>7 - А клас. </a:t>
            </a:r>
          </a:p>
          <a:p>
            <a:pPr algn="ctr"/>
            <a:r>
              <a:rPr lang="uk-UA" sz="1200" dirty="0" smtClean="0"/>
              <a:t>Косенко Валерія.</a:t>
            </a:r>
          </a:p>
          <a:p>
            <a:pPr algn="ctr"/>
            <a:r>
              <a:rPr lang="uk-UA" sz="1200" dirty="0" smtClean="0"/>
              <a:t>«С </a:t>
            </a:r>
            <a:r>
              <a:rPr lang="uk-UA" sz="1200" dirty="0" err="1" smtClean="0"/>
              <a:t>первого</a:t>
            </a:r>
            <a:r>
              <a:rPr lang="uk-UA" sz="1200" dirty="0" smtClean="0"/>
              <a:t> </a:t>
            </a:r>
            <a:r>
              <a:rPr lang="uk-UA" sz="1200" dirty="0" err="1" smtClean="0"/>
              <a:t>взгляда</a:t>
            </a:r>
            <a:r>
              <a:rPr lang="uk-UA" sz="1200" dirty="0" smtClean="0"/>
              <a:t>»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543015" y="2469143"/>
            <a:ext cx="147280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6 клас. </a:t>
            </a:r>
          </a:p>
          <a:p>
            <a:pPr algn="ctr"/>
            <a:r>
              <a:rPr lang="uk-UA" sz="1200" dirty="0" err="1" smtClean="0"/>
              <a:t>Полюхевич</a:t>
            </a:r>
            <a:r>
              <a:rPr lang="uk-UA" sz="1200" dirty="0" smtClean="0"/>
              <a:t> </a:t>
            </a:r>
            <a:r>
              <a:rPr lang="uk-UA" sz="1200" dirty="0" err="1" smtClean="0"/>
              <a:t>Альона</a:t>
            </a:r>
            <a:r>
              <a:rPr lang="uk-UA" sz="1200" dirty="0" smtClean="0"/>
              <a:t>.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algn="ctr"/>
            <a:r>
              <a:rPr lang="uk-UA" sz="1200" dirty="0" smtClean="0"/>
              <a:t>«Діти сонця»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77781" y="89953"/>
            <a:ext cx="230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</a:t>
            </a:r>
            <a:r>
              <a:rPr lang="uk-UA" b="1" dirty="0" smtClean="0">
                <a:solidFill>
                  <a:schemeClr val="bg1"/>
                </a:solidFill>
              </a:rPr>
              <a:t>.11.  2013р.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благодійний концерт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2204" y="6053061"/>
            <a:ext cx="142577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/>
              <a:t>4</a:t>
            </a:r>
            <a:r>
              <a:rPr lang="uk-UA" sz="1200" dirty="0" smtClean="0"/>
              <a:t> – Б клас</a:t>
            </a:r>
          </a:p>
          <a:p>
            <a:pPr algn="ctr"/>
            <a:r>
              <a:rPr lang="uk-UA" sz="1200" dirty="0" smtClean="0"/>
              <a:t>Іваненко Софія</a:t>
            </a:r>
          </a:p>
          <a:p>
            <a:pPr algn="ctr"/>
            <a:r>
              <a:rPr lang="uk-UA" sz="1200" dirty="0" smtClean="0"/>
              <a:t>«Капельки </a:t>
            </a:r>
            <a:r>
              <a:rPr lang="uk-UA" sz="1200" dirty="0" err="1" smtClean="0"/>
              <a:t>дождя</a:t>
            </a:r>
            <a:r>
              <a:rPr lang="uk-UA" sz="1200" dirty="0" smtClean="0"/>
              <a:t>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8876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4" r="3210"/>
          <a:stretch/>
        </p:blipFill>
        <p:spPr>
          <a:xfrm>
            <a:off x="827584" y="97871"/>
            <a:ext cx="8198098" cy="4666327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2" t="14030" r="11054" b="2983"/>
          <a:stretch/>
        </p:blipFill>
        <p:spPr>
          <a:xfrm>
            <a:off x="0" y="3404232"/>
            <a:ext cx="3955143" cy="327373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44208" y="4734402"/>
            <a:ext cx="2308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</a:t>
            </a:r>
            <a:r>
              <a:rPr lang="uk-UA" b="1" dirty="0" smtClean="0">
                <a:solidFill>
                  <a:schemeClr val="bg1"/>
                </a:solidFill>
              </a:rPr>
              <a:t>.11. 2013р.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благодійний концерт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5846969"/>
            <a:ext cx="148277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/>
              <a:t>Мельничук Карина,</a:t>
            </a:r>
          </a:p>
          <a:p>
            <a:pPr algn="ctr"/>
            <a:r>
              <a:rPr lang="uk-UA" sz="1200" dirty="0" smtClean="0"/>
              <a:t> </a:t>
            </a:r>
            <a:r>
              <a:rPr lang="uk-UA" sz="1200" dirty="0" err="1" smtClean="0"/>
              <a:t>Спінчевська</a:t>
            </a:r>
            <a:r>
              <a:rPr lang="uk-UA" sz="1200" dirty="0" smtClean="0"/>
              <a:t> Поліна</a:t>
            </a:r>
          </a:p>
          <a:p>
            <a:pPr algn="ctr"/>
            <a:r>
              <a:rPr lang="uk-UA" sz="1200" dirty="0" smtClean="0"/>
              <a:t>«</a:t>
            </a:r>
            <a:r>
              <a:rPr lang="uk-UA" sz="1200" dirty="0" err="1" smtClean="0"/>
              <a:t>Улетают</a:t>
            </a:r>
            <a:r>
              <a:rPr lang="uk-UA" sz="1200" dirty="0" smtClean="0"/>
              <a:t> </a:t>
            </a:r>
            <a:r>
              <a:rPr lang="uk-UA" sz="1200" dirty="0" err="1" smtClean="0"/>
              <a:t>сн</a:t>
            </a:r>
            <a:r>
              <a:rPr lang="ru-RU" sz="1200" dirty="0" smtClean="0"/>
              <a:t>ы</a:t>
            </a:r>
            <a:r>
              <a:rPr lang="uk-UA" sz="1200" dirty="0" smtClean="0"/>
              <a:t>»</a:t>
            </a:r>
          </a:p>
          <a:p>
            <a:pPr algn="ctr"/>
            <a:r>
              <a:rPr lang="uk-UA" sz="1200" dirty="0" smtClean="0"/>
              <a:t>5 – А клас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89384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1" b="6788"/>
          <a:stretch/>
        </p:blipFill>
        <p:spPr>
          <a:xfrm>
            <a:off x="19633" y="9521"/>
            <a:ext cx="8080759" cy="3846149"/>
          </a:xfrm>
          <a:prstGeom prst="rect">
            <a:avLst/>
          </a:prstGeom>
          <a:ln>
            <a:solidFill>
              <a:srgbClr val="FFFFB7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156" y="4019607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15</a:t>
            </a:r>
            <a:r>
              <a:rPr lang="uk-UA" b="1" dirty="0" smtClean="0">
                <a:solidFill>
                  <a:schemeClr val="bg1"/>
                </a:solidFill>
              </a:rPr>
              <a:t>.11. 2013р. , 12.12.2013р.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благодійний концерт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5" r="5039" b="6420"/>
          <a:stretch/>
        </p:blipFill>
        <p:spPr>
          <a:xfrm>
            <a:off x="3055669" y="3717031"/>
            <a:ext cx="6056355" cy="30161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5618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13627"/>
          <a:stretch/>
        </p:blipFill>
        <p:spPr>
          <a:xfrm>
            <a:off x="50577" y="565414"/>
            <a:ext cx="2853965" cy="31109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72" y="42194"/>
            <a:ext cx="57339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Благодійний концерт 12.12.2013р.</a:t>
            </a:r>
            <a:endParaRPr lang="ru-RU" sz="2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/>
          <a:stretch/>
        </p:blipFill>
        <p:spPr>
          <a:xfrm rot="5400000">
            <a:off x="5820216" y="3043756"/>
            <a:ext cx="3419458" cy="3043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12" y="104296"/>
            <a:ext cx="3317133" cy="24878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t="13638"/>
          <a:stretch/>
        </p:blipFill>
        <p:spPr>
          <a:xfrm rot="6176625">
            <a:off x="2547024" y="1179843"/>
            <a:ext cx="3158473" cy="23712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669"/>
          <a:stretch/>
        </p:blipFill>
        <p:spPr>
          <a:xfrm rot="5400000">
            <a:off x="3209468" y="4189760"/>
            <a:ext cx="2947439" cy="21766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6540" r="12601" b="15480"/>
          <a:stretch/>
        </p:blipFill>
        <p:spPr>
          <a:xfrm>
            <a:off x="210893" y="3933056"/>
            <a:ext cx="3191682" cy="23422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23728" y="3372597"/>
            <a:ext cx="1322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/>
              <a:t>Іваненко С.4 клас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6382473"/>
            <a:ext cx="148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Іваненко С. 4 клас</a:t>
            </a:r>
          </a:p>
          <a:p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Мельничук К.5 клас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0296" y="6382473"/>
            <a:ext cx="148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Мельничук К.5 </a:t>
            </a:r>
            <a:r>
              <a:rPr lang="ru-RU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клас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40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4" y="166920"/>
            <a:ext cx="3580965" cy="26857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2593"/>
          <a:stretch/>
        </p:blipFill>
        <p:spPr>
          <a:xfrm rot="5400000">
            <a:off x="5869996" y="232781"/>
            <a:ext cx="3326495" cy="29300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7720"/>
          <a:stretch/>
        </p:blipFill>
        <p:spPr>
          <a:xfrm rot="5400000">
            <a:off x="6054144" y="3752687"/>
            <a:ext cx="2925796" cy="25060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11899" r="32270"/>
          <a:stretch/>
        </p:blipFill>
        <p:spPr>
          <a:xfrm>
            <a:off x="3430927" y="3209376"/>
            <a:ext cx="2637310" cy="34682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7415" r="31110"/>
          <a:stretch/>
        </p:blipFill>
        <p:spPr>
          <a:xfrm>
            <a:off x="251520" y="3462045"/>
            <a:ext cx="2747625" cy="3191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9091"/>
          <a:stretch/>
        </p:blipFill>
        <p:spPr>
          <a:xfrm rot="5400000">
            <a:off x="3613990" y="393224"/>
            <a:ext cx="2622062" cy="19479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27881" y="2932377"/>
            <a:ext cx="1852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Амброзяк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А., </a:t>
            </a:r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Фіс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Л. 3клас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3084036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err="1" smtClean="0"/>
              <a:t>Сиса</a:t>
            </a:r>
            <a:r>
              <a:rPr lang="uk-UA" sz="1200" dirty="0" smtClean="0"/>
              <a:t> К., </a:t>
            </a:r>
            <a:r>
              <a:rPr lang="uk-UA" sz="1200" dirty="0" err="1" smtClean="0"/>
              <a:t>Фіс</a:t>
            </a:r>
            <a:r>
              <a:rPr lang="uk-UA" sz="1200" dirty="0" smtClean="0"/>
              <a:t> В. 3 клас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682198" y="6499406"/>
            <a:ext cx="1669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Козинська</a:t>
            </a:r>
            <a:r>
              <a:rPr lang="uk-UA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А. 9 клас</a:t>
            </a:r>
            <a:endParaRPr lang="ru-RU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58533" y="2793877"/>
            <a:ext cx="17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Чернявська</a:t>
            </a:r>
            <a:r>
              <a:rPr lang="uk-UA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Т. 6 клас</a:t>
            </a:r>
            <a:endParaRPr lang="ru-RU" sz="1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56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6" b="3940"/>
          <a:stretch/>
        </p:blipFill>
        <p:spPr>
          <a:xfrm>
            <a:off x="21973" y="94168"/>
            <a:ext cx="6111710" cy="32945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380">
            <a:off x="9377" y="3796180"/>
            <a:ext cx="3143976" cy="23579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 r="16234"/>
          <a:stretch/>
        </p:blipFill>
        <p:spPr>
          <a:xfrm rot="384263">
            <a:off x="6157308" y="841743"/>
            <a:ext cx="2768889" cy="22547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16416" b="8242"/>
          <a:stretch/>
        </p:blipFill>
        <p:spPr>
          <a:xfrm rot="4590274">
            <a:off x="4348984" y="2959674"/>
            <a:ext cx="3168527" cy="21874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0424">
            <a:off x="2189468" y="4046455"/>
            <a:ext cx="3003187" cy="22523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9468" b="20936"/>
          <a:stretch/>
        </p:blipFill>
        <p:spPr>
          <a:xfrm rot="5400000">
            <a:off x="6724767" y="4467214"/>
            <a:ext cx="2721979" cy="189438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579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9749"/>
          <a:stretch/>
        </p:blipFill>
        <p:spPr>
          <a:xfrm rot="5400000">
            <a:off x="6354962" y="727461"/>
            <a:ext cx="2974356" cy="2363817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r="5971"/>
          <a:stretch/>
        </p:blipFill>
        <p:spPr>
          <a:xfrm rot="5400000">
            <a:off x="186573" y="178102"/>
            <a:ext cx="2746844" cy="2811965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b="14572"/>
          <a:stretch/>
        </p:blipFill>
        <p:spPr>
          <a:xfrm rot="5400000">
            <a:off x="2170195" y="3881737"/>
            <a:ext cx="3427481" cy="2343571"/>
          </a:xfrm>
          <a:prstGeom prst="rect">
            <a:avLst/>
          </a:prstGeom>
          <a:ln>
            <a:solidFill>
              <a:srgbClr val="FFFFB7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78056" y="0"/>
            <a:ext cx="330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Участь у концерті до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ДНЯ ВЧИТЕЛЯ та 8 БЕРЕЗНЯ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9"/>
          <a:stretch/>
        </p:blipFill>
        <p:spPr>
          <a:xfrm>
            <a:off x="5104766" y="4411387"/>
            <a:ext cx="4039234" cy="20890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1026818" y="3045023"/>
            <a:ext cx="100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ІваненкоС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3кл.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3436" y="6244043"/>
            <a:ext cx="784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Сугак А.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8 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4190" y="3553852"/>
            <a:ext cx="122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400" dirty="0" smtClean="0">
                <a:solidFill>
                  <a:schemeClr val="bg1"/>
                </a:solidFill>
              </a:rPr>
              <a:t> Т.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69" y="757268"/>
            <a:ext cx="3294393" cy="23636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505341" y="3134938"/>
            <a:ext cx="871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Співак О.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9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2" y="3553852"/>
            <a:ext cx="2298485" cy="29713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678416" y="6263640"/>
            <a:ext cx="887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Лапіна А.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8кл.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1684" y="3705243"/>
            <a:ext cx="1991251" cy="553998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Країна </a:t>
            </a:r>
            <a:r>
              <a:rPr lang="en-US" sz="12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творчості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«Повір в себе»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16491" b="19060"/>
          <a:stretch/>
        </p:blipFill>
        <p:spPr>
          <a:xfrm>
            <a:off x="73325" y="119820"/>
            <a:ext cx="4641551" cy="27492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55975" y="103744"/>
            <a:ext cx="2444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cademia" pitchFamily="34" charset="0"/>
              </a:rPr>
              <a:t>«Святий Миколай»</a:t>
            </a:r>
            <a:endParaRPr lang="ru-RU" sz="2000" dirty="0">
              <a:solidFill>
                <a:schemeClr val="accent6">
                  <a:lumMod val="20000"/>
                  <a:lumOff val="80000"/>
                </a:schemeClr>
              </a:solidFill>
              <a:latin typeface="Academi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6644" y="21429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19.12.2013рік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18191" r="9824" b="45603"/>
          <a:stretch/>
        </p:blipFill>
        <p:spPr>
          <a:xfrm>
            <a:off x="4787194" y="642918"/>
            <a:ext cx="4356806" cy="16777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0" r="26041" b="6825"/>
          <a:stretch/>
        </p:blipFill>
        <p:spPr>
          <a:xfrm>
            <a:off x="0" y="3571876"/>
            <a:ext cx="4192833" cy="25419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643042" y="2857496"/>
            <a:ext cx="143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Мельниук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к. 5 клас</a:t>
            </a:r>
          </a:p>
          <a:p>
            <a:pPr algn="ctr"/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Косенко Л. 7 клас</a:t>
            </a:r>
          </a:p>
          <a:p>
            <a:pPr algn="ctr"/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«Під Новий рік»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30101" r="15094" b="25621"/>
          <a:stretch/>
        </p:blipFill>
        <p:spPr>
          <a:xfrm>
            <a:off x="4357686" y="2571744"/>
            <a:ext cx="4500594" cy="24943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14100" r="30660" b="50000"/>
          <a:stretch/>
        </p:blipFill>
        <p:spPr>
          <a:xfrm>
            <a:off x="5572132" y="4786322"/>
            <a:ext cx="3009943" cy="18809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14744" y="6211669"/>
            <a:ext cx="19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Фіс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В., </a:t>
            </a:r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Сиса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К., 3 клас</a:t>
            </a:r>
          </a:p>
          <a:p>
            <a:r>
              <a:rPr lang="uk-UA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І</a:t>
            </a:r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аненко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С. 4 клас</a:t>
            </a:r>
          </a:p>
          <a:p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«Святий, </a:t>
            </a:r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святий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Миколай»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6211669"/>
            <a:ext cx="1521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Полюхевич</a:t>
            </a:r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А. 6 клас</a:t>
            </a:r>
          </a:p>
          <a:p>
            <a:pPr algn="ctr"/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Косенко Л. 7 клас</a:t>
            </a:r>
          </a:p>
          <a:p>
            <a:pPr algn="ctr"/>
            <a:r>
              <a:rPr lang="uk-UA" sz="1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«Побажання»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5861" y="46714"/>
            <a:ext cx="65599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Вітання з Новим роком 2014</a:t>
            </a:r>
            <a:endParaRPr lang="ru-RU" sz="3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/>
          <a:stretch/>
        </p:blipFill>
        <p:spPr>
          <a:xfrm>
            <a:off x="202784" y="803008"/>
            <a:ext cx="4635430" cy="289478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0" r="8007" b="7798"/>
          <a:stretch/>
        </p:blipFill>
        <p:spPr>
          <a:xfrm>
            <a:off x="76833" y="4111273"/>
            <a:ext cx="4843116" cy="2593883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/>
          <a:stretch/>
        </p:blipFill>
        <p:spPr>
          <a:xfrm>
            <a:off x="5084953" y="4172863"/>
            <a:ext cx="4059047" cy="2529202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39" y="747590"/>
            <a:ext cx="4016472" cy="301235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5484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3" t="28629" b="13327"/>
          <a:stretch/>
        </p:blipFill>
        <p:spPr>
          <a:xfrm>
            <a:off x="143383" y="198801"/>
            <a:ext cx="4536504" cy="2623471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4" r="6280"/>
          <a:stretch/>
        </p:blipFill>
        <p:spPr>
          <a:xfrm>
            <a:off x="16403" y="3399007"/>
            <a:ext cx="4862722" cy="3032041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0"/>
          <a:stretch/>
        </p:blipFill>
        <p:spPr>
          <a:xfrm>
            <a:off x="4978209" y="198802"/>
            <a:ext cx="4099880" cy="2339682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15972" r="17742" b="15048"/>
          <a:stretch/>
        </p:blipFill>
        <p:spPr>
          <a:xfrm>
            <a:off x="5006882" y="3376159"/>
            <a:ext cx="4091751" cy="3024336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72132" y="2714620"/>
            <a:ext cx="3018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у проведенні новорічних свят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для молодших школярів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70430" y="85960"/>
            <a:ext cx="2898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12.02.2014.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Огляд художньої самодіяльності вчителів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/>
          <a:stretch/>
        </p:blipFill>
        <p:spPr>
          <a:xfrm>
            <a:off x="184586" y="16108"/>
            <a:ext cx="4680520" cy="32837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8" y="3542903"/>
            <a:ext cx="4309814" cy="32323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r="14836"/>
          <a:stretch/>
        </p:blipFill>
        <p:spPr>
          <a:xfrm>
            <a:off x="4454045" y="1009290"/>
            <a:ext cx="4689955" cy="383266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12228" r="15673"/>
          <a:stretch/>
        </p:blipFill>
        <p:spPr>
          <a:xfrm>
            <a:off x="5239926" y="4457647"/>
            <a:ext cx="2304256" cy="23176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347863" y="6293608"/>
            <a:ext cx="13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«Зрада»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88" y="0"/>
            <a:ext cx="4896544" cy="367240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10222" r="11751"/>
          <a:stretch/>
        </p:blipFill>
        <p:spPr>
          <a:xfrm>
            <a:off x="179512" y="140713"/>
            <a:ext cx="3528392" cy="34322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r="19750"/>
          <a:stretch/>
        </p:blipFill>
        <p:spPr>
          <a:xfrm>
            <a:off x="179512" y="3893157"/>
            <a:ext cx="2461180" cy="284042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7" t="16749" r="17046" b="23660"/>
          <a:stretch/>
        </p:blipFill>
        <p:spPr>
          <a:xfrm>
            <a:off x="2798267" y="3835235"/>
            <a:ext cx="3717950" cy="289450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46894" y="4636157"/>
            <a:ext cx="1823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14.02.2014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«Зірковий дует»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4" name="Рисунок 3" descr="DSCN0212.JPG"/>
          <p:cNvPicPr>
            <a:picLocks noChangeAspect="1"/>
          </p:cNvPicPr>
          <p:nvPr/>
        </p:nvPicPr>
        <p:blipFill>
          <a:blip r:embed="rId2" cstate="print"/>
          <a:srcRect l="1587"/>
          <a:stretch>
            <a:fillRect/>
          </a:stretch>
        </p:blipFill>
        <p:spPr>
          <a:xfrm>
            <a:off x="5286381" y="0"/>
            <a:ext cx="3857620" cy="5226452"/>
          </a:xfrm>
          <a:prstGeom prst="rect">
            <a:avLst/>
          </a:prstGeom>
        </p:spPr>
      </p:pic>
      <p:pic>
        <p:nvPicPr>
          <p:cNvPr id="5" name="Рисунок 4" descr="DSCN0214.JPG"/>
          <p:cNvPicPr>
            <a:picLocks noChangeAspect="1"/>
          </p:cNvPicPr>
          <p:nvPr/>
        </p:nvPicPr>
        <p:blipFill>
          <a:blip r:embed="rId3" cstate="print"/>
          <a:srcRect l="8070" t="5776"/>
          <a:stretch>
            <a:fillRect/>
          </a:stretch>
        </p:blipFill>
        <p:spPr>
          <a:xfrm rot="5778630">
            <a:off x="2833097" y="3359238"/>
            <a:ext cx="3788273" cy="291211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036" t="13452" r="36439" b="455"/>
          <a:stretch>
            <a:fillRect/>
          </a:stretch>
        </p:blipFill>
        <p:spPr bwMode="auto">
          <a:xfrm>
            <a:off x="0" y="-24206"/>
            <a:ext cx="3929026" cy="426199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15140" y="5786454"/>
            <a:ext cx="2061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Кійко</a:t>
            </a:r>
            <a:r>
              <a:rPr lang="uk-UA" sz="1400" dirty="0" smtClean="0">
                <a:solidFill>
                  <a:schemeClr val="bg1"/>
                </a:solidFill>
              </a:rPr>
              <a:t> М.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учениця 7 класу </a:t>
            </a:r>
            <a:r>
              <a:rPr lang="uk-UA" sz="1400" dirty="0" err="1" smtClean="0">
                <a:solidFill>
                  <a:schemeClr val="bg1"/>
                </a:solidFill>
              </a:rPr>
              <a:t>сш</a:t>
            </a:r>
            <a:r>
              <a:rPr lang="uk-UA" sz="1400" dirty="0" smtClean="0">
                <a:solidFill>
                  <a:schemeClr val="bg1"/>
                </a:solidFill>
              </a:rPr>
              <a:t> №12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3 місце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286256"/>
            <a:ext cx="2355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Антошина В.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учениця 7 класу </a:t>
            </a:r>
            <a:r>
              <a:rPr lang="uk-UA" sz="1400" dirty="0" err="1" smtClean="0">
                <a:solidFill>
                  <a:schemeClr val="bg1"/>
                </a:solidFill>
              </a:rPr>
              <a:t>сш</a:t>
            </a:r>
            <a:r>
              <a:rPr lang="uk-UA" sz="1400" dirty="0" smtClean="0">
                <a:solidFill>
                  <a:schemeClr val="bg1"/>
                </a:solidFill>
              </a:rPr>
              <a:t> №12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Учасник обласного конкурсу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786454"/>
            <a:ext cx="34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19</a:t>
            </a:r>
            <a:r>
              <a:rPr lang="uk-UA" sz="1400" b="1" dirty="0" smtClean="0">
                <a:solidFill>
                  <a:schemeClr val="bg1"/>
                </a:solidFill>
              </a:rPr>
              <a:t>.03.2014.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Міський огляд художньої самодіяльності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1400" b="1" dirty="0" err="1" smtClean="0">
                <a:solidFill>
                  <a:schemeClr val="bg1"/>
                </a:solidFill>
              </a:rPr>
              <a:t>“Сузір</a:t>
            </a:r>
            <a:r>
              <a:rPr lang="en-US" sz="1400" b="1" dirty="0" smtClean="0">
                <a:solidFill>
                  <a:schemeClr val="bg1"/>
                </a:solidFill>
              </a:rPr>
              <a:t>’</a:t>
            </a:r>
            <a:r>
              <a:rPr lang="uk-UA" sz="1400" b="1" dirty="0" smtClean="0">
                <a:solidFill>
                  <a:schemeClr val="bg1"/>
                </a:solidFill>
              </a:rPr>
              <a:t>я дитячих </a:t>
            </a:r>
            <a:r>
              <a:rPr lang="uk-UA" sz="1400" b="1" dirty="0" err="1" smtClean="0">
                <a:solidFill>
                  <a:schemeClr val="bg1"/>
                </a:solidFill>
              </a:rPr>
              <a:t>талантів”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4" name="Рисунок 3" descr="DSCN0171.JPG"/>
          <p:cNvPicPr>
            <a:picLocks noChangeAspect="1"/>
          </p:cNvPicPr>
          <p:nvPr/>
        </p:nvPicPr>
        <p:blipFill>
          <a:blip r:embed="rId2" cstate="print"/>
          <a:srcRect l="11125" t="19179" r="10077" b="21894"/>
          <a:stretch>
            <a:fillRect/>
          </a:stretch>
        </p:blipFill>
        <p:spPr>
          <a:xfrm rot="6025718">
            <a:off x="5566894" y="3490805"/>
            <a:ext cx="3779530" cy="2119804"/>
          </a:xfrm>
          <a:prstGeom prst="rect">
            <a:avLst/>
          </a:prstGeom>
          <a:ln w="28575">
            <a:solidFill>
              <a:schemeClr val="bg1"/>
            </a:solidFill>
            <a:prstDash val="sysDot"/>
          </a:ln>
        </p:spPr>
      </p:pic>
      <p:pic>
        <p:nvPicPr>
          <p:cNvPr id="13" name="Рисунок 12" descr="DSCN0183.JPG"/>
          <p:cNvPicPr>
            <a:picLocks noChangeAspect="1"/>
          </p:cNvPicPr>
          <p:nvPr/>
        </p:nvPicPr>
        <p:blipFill>
          <a:blip r:embed="rId3" cstate="print"/>
          <a:srcRect l="5674" t="29789" r="14888" b="29783"/>
          <a:stretch>
            <a:fillRect/>
          </a:stretch>
        </p:blipFill>
        <p:spPr>
          <a:xfrm>
            <a:off x="785786" y="3286100"/>
            <a:ext cx="5263853" cy="3571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DSCN0176.JPG"/>
          <p:cNvPicPr>
            <a:picLocks noChangeAspect="1"/>
          </p:cNvPicPr>
          <p:nvPr/>
        </p:nvPicPr>
        <p:blipFill>
          <a:blip r:embed="rId4" cstate="print"/>
          <a:srcRect l="11171" t="14894" r="1057" b="12761"/>
          <a:stretch>
            <a:fillRect/>
          </a:stretch>
        </p:blipFill>
        <p:spPr>
          <a:xfrm>
            <a:off x="3214678" y="214290"/>
            <a:ext cx="4160213" cy="25717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 descr="DSCN0184.JPG"/>
          <p:cNvPicPr>
            <a:picLocks noChangeAspect="1"/>
          </p:cNvPicPr>
          <p:nvPr/>
        </p:nvPicPr>
        <p:blipFill>
          <a:blip r:embed="rId5" cstate="print"/>
          <a:srcRect l="5674" t="27661" r="14888" b="6377"/>
          <a:stretch>
            <a:fillRect/>
          </a:stretch>
        </p:blipFill>
        <p:spPr>
          <a:xfrm>
            <a:off x="214282" y="214290"/>
            <a:ext cx="2571736" cy="284727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214282" y="5214950"/>
            <a:ext cx="23292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05.04.2014.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у відкритті олімпіади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 з української мови.</a:t>
            </a:r>
          </a:p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сш</a:t>
            </a:r>
            <a:r>
              <a:rPr lang="uk-UA" sz="1400" dirty="0" smtClean="0">
                <a:solidFill>
                  <a:schemeClr val="bg1"/>
                </a:solidFill>
              </a:rPr>
              <a:t> №3. Косенко Валерія.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 Учениця 7 класу.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 Пісня </a:t>
            </a:r>
            <a:r>
              <a:rPr lang="uk-UA" sz="1400" dirty="0" err="1" smtClean="0">
                <a:solidFill>
                  <a:schemeClr val="bg1"/>
                </a:solidFill>
              </a:rPr>
              <a:t>“Україні”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9" descr="DSCN0188.JPG"/>
          <p:cNvPicPr>
            <a:picLocks noChangeAspect="1"/>
          </p:cNvPicPr>
          <p:nvPr/>
        </p:nvPicPr>
        <p:blipFill>
          <a:blip r:embed="rId2"/>
          <a:srcRect l="13461" t="30769" r="5769" b="17949"/>
          <a:stretch>
            <a:fillRect/>
          </a:stretch>
        </p:blipFill>
        <p:spPr bwMode="auto">
          <a:xfrm>
            <a:off x="285750" y="214313"/>
            <a:ext cx="4800600" cy="228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795" name="Рисунок 10" descr="DSCN0191.JPG"/>
          <p:cNvPicPr>
            <a:picLocks noChangeAspect="1"/>
          </p:cNvPicPr>
          <p:nvPr/>
        </p:nvPicPr>
        <p:blipFill>
          <a:blip r:embed="rId3"/>
          <a:srcRect t="29707" r="25732" b="24083"/>
          <a:stretch>
            <a:fillRect/>
          </a:stretch>
        </p:blipFill>
        <p:spPr bwMode="auto">
          <a:xfrm>
            <a:off x="214313" y="4572000"/>
            <a:ext cx="4592637" cy="21431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3796" name="Рисунок 11" descr="DSCN0194.JPG"/>
          <p:cNvPicPr>
            <a:picLocks noChangeAspect="1"/>
          </p:cNvPicPr>
          <p:nvPr/>
        </p:nvPicPr>
        <p:blipFill>
          <a:blip r:embed="rId4"/>
          <a:srcRect t="18750" r="13281" b="12500"/>
          <a:stretch>
            <a:fillRect/>
          </a:stretch>
        </p:blipFill>
        <p:spPr bwMode="auto">
          <a:xfrm>
            <a:off x="785813" y="2286000"/>
            <a:ext cx="3603625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Рисунок 13" descr="DSCN0201.JPG"/>
          <p:cNvPicPr>
            <a:picLocks noChangeAspect="1"/>
          </p:cNvPicPr>
          <p:nvPr/>
        </p:nvPicPr>
        <p:blipFill>
          <a:blip r:embed="rId5"/>
          <a:srcRect t="19804" r="20782" b="24083"/>
          <a:stretch>
            <a:fillRect/>
          </a:stretch>
        </p:blipFill>
        <p:spPr>
          <a:xfrm>
            <a:off x="4840288" y="2143125"/>
            <a:ext cx="4303712" cy="2286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3798" name="Рисунок 14" descr="DSCN0209.JPG"/>
          <p:cNvPicPr>
            <a:picLocks noChangeAspect="1"/>
          </p:cNvPicPr>
          <p:nvPr/>
        </p:nvPicPr>
        <p:blipFill>
          <a:blip r:embed="rId6"/>
          <a:srcRect l="14810" t="28201" r="27296" b="32306"/>
          <a:stretch>
            <a:fillRect/>
          </a:stretch>
        </p:blipFill>
        <p:spPr bwMode="auto">
          <a:xfrm>
            <a:off x="4929188" y="4643438"/>
            <a:ext cx="4049712" cy="207168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357818" y="571480"/>
            <a:ext cx="3402855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</a:t>
            </a:r>
          </a:p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 в 1 </a:t>
            </a:r>
            <a:r>
              <a:rPr lang="ru-RU" sz="2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класі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Прощання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букварем»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N0221.JPG"/>
          <p:cNvPicPr>
            <a:picLocks noChangeAspect="1"/>
          </p:cNvPicPr>
          <p:nvPr/>
        </p:nvPicPr>
        <p:blipFill>
          <a:blip r:embed="rId2" cstate="print"/>
          <a:srcRect l="3278" t="16725" r="31687" b="16434"/>
          <a:stretch>
            <a:fillRect/>
          </a:stretch>
        </p:blipFill>
        <p:spPr>
          <a:xfrm>
            <a:off x="214281" y="3357562"/>
            <a:ext cx="4263111" cy="3286148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8" name="Рисунок 7" descr="DSCN0220.JPG"/>
          <p:cNvPicPr>
            <a:picLocks noChangeAspect="1"/>
          </p:cNvPicPr>
          <p:nvPr/>
        </p:nvPicPr>
        <p:blipFill>
          <a:blip r:embed="rId3" cstate="print"/>
          <a:srcRect l="8333" t="37143" r="27380" b="13649"/>
          <a:stretch>
            <a:fillRect/>
          </a:stretch>
        </p:blipFill>
        <p:spPr>
          <a:xfrm>
            <a:off x="4214810" y="1214422"/>
            <a:ext cx="4429156" cy="2542664"/>
          </a:xfrm>
          <a:prstGeom prst="rect">
            <a:avLst/>
          </a:prstGeom>
          <a:ln>
            <a:solidFill>
              <a:srgbClr val="A4FCFC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6" name="Рисунок 5" descr="DSCN0218.JPG"/>
          <p:cNvPicPr>
            <a:picLocks noChangeAspect="1"/>
          </p:cNvPicPr>
          <p:nvPr/>
        </p:nvPicPr>
        <p:blipFill>
          <a:blip r:embed="rId4" cstate="print"/>
          <a:srcRect l="21907" t="35350" r="28336" b="23046"/>
          <a:stretch>
            <a:fillRect/>
          </a:stretch>
        </p:blipFill>
        <p:spPr>
          <a:xfrm>
            <a:off x="142844" y="214290"/>
            <a:ext cx="4442671" cy="2786082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10" name="Рисунок 9" descr="DSCN0222.JPG"/>
          <p:cNvPicPr>
            <a:picLocks noChangeAspect="1"/>
          </p:cNvPicPr>
          <p:nvPr/>
        </p:nvPicPr>
        <p:blipFill>
          <a:blip r:embed="rId5" cstate="print"/>
          <a:srcRect t="33787" r="41624" b="15419"/>
          <a:stretch>
            <a:fillRect/>
          </a:stretch>
        </p:blipFill>
        <p:spPr>
          <a:xfrm>
            <a:off x="4714876" y="4000504"/>
            <a:ext cx="4159791" cy="2714620"/>
          </a:xfrm>
          <a:prstGeom prst="rect">
            <a:avLst/>
          </a:prstGeom>
          <a:ln>
            <a:solidFill>
              <a:srgbClr val="A4FCFC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29256" y="0"/>
            <a:ext cx="3428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18.04. 2014.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Участь у міському фестивалі – конкурсі </a:t>
            </a:r>
          </a:p>
          <a:p>
            <a:pPr algn="ctr"/>
            <a:r>
              <a:rPr lang="uk-UA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“Чорнобильські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дзвони”</a:t>
            </a:r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Присвячений 28 річниці Чорнобильській трагедії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6211669"/>
            <a:ext cx="130356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50" dirty="0" smtClean="0"/>
              <a:t>Косенко Л. </a:t>
            </a:r>
          </a:p>
          <a:p>
            <a:pPr algn="ctr"/>
            <a:r>
              <a:rPr lang="uk-UA" sz="1050" dirty="0" smtClean="0"/>
              <a:t>7 клас, </a:t>
            </a:r>
            <a:r>
              <a:rPr lang="uk-UA" sz="1050" dirty="0" err="1" smtClean="0"/>
              <a:t>сш</a:t>
            </a:r>
            <a:r>
              <a:rPr lang="uk-UA" sz="1050" dirty="0" smtClean="0"/>
              <a:t> №8</a:t>
            </a:r>
          </a:p>
          <a:p>
            <a:pPr algn="ctr"/>
            <a:r>
              <a:rPr lang="uk-UA" sz="1050" dirty="0" smtClean="0"/>
              <a:t>Пісня </a:t>
            </a:r>
            <a:r>
              <a:rPr lang="uk-UA" sz="1050" dirty="0" err="1" smtClean="0"/>
              <a:t>“Чорнобиль”</a:t>
            </a:r>
            <a:r>
              <a:rPr lang="uk-UA" sz="1050" dirty="0" smtClean="0"/>
              <a:t>.</a:t>
            </a:r>
            <a:endParaRPr lang="ru-RU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8" y="214290"/>
            <a:ext cx="108876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50" dirty="0" smtClean="0"/>
              <a:t>Антошина В.</a:t>
            </a:r>
          </a:p>
          <a:p>
            <a:pPr algn="ctr"/>
            <a:r>
              <a:rPr lang="uk-UA" sz="1050" dirty="0" err="1" smtClean="0"/>
              <a:t>сш</a:t>
            </a:r>
            <a:r>
              <a:rPr lang="uk-UA" sz="1050" dirty="0" smtClean="0"/>
              <a:t> №12, 7 клас</a:t>
            </a:r>
          </a:p>
          <a:p>
            <a:pPr algn="ctr"/>
            <a:r>
              <a:rPr lang="uk-UA" sz="1050" dirty="0" smtClean="0"/>
              <a:t>Пісня </a:t>
            </a:r>
            <a:r>
              <a:rPr lang="uk-UA" sz="1050" dirty="0" err="1" smtClean="0"/>
              <a:t>“Лелеки”</a:t>
            </a:r>
            <a:r>
              <a:rPr lang="uk-UA" sz="1050" dirty="0" smtClean="0"/>
              <a:t>.</a:t>
            </a:r>
            <a:endParaRPr lang="ru-RU" sz="10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17553" r="1"/>
          <a:stretch/>
        </p:blipFill>
        <p:spPr>
          <a:xfrm flipH="1">
            <a:off x="5534220" y="4553799"/>
            <a:ext cx="3419332" cy="212515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0"/>
          <a:stretch/>
        </p:blipFill>
        <p:spPr>
          <a:xfrm flipH="1">
            <a:off x="1983679" y="2526969"/>
            <a:ext cx="4460496" cy="272480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27713"/>
          <a:stretch/>
        </p:blipFill>
        <p:spPr>
          <a:xfrm flipH="1">
            <a:off x="179512" y="4771957"/>
            <a:ext cx="3403338" cy="1906992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179512" y="1124744"/>
            <a:ext cx="2618019" cy="1597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12" name="Picture 2" descr="http://2.bp.blogspot.com/-VIOhe8TEcN0/UiTAeSdJ4BI/AAAAAAAACig/OtP2dmxBOXs/s1600/logo_r+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1" y="144874"/>
            <a:ext cx="3563888" cy="14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722119"/>
            <a:ext cx="19912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00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2014 - 2015</a:t>
            </a:r>
            <a:endParaRPr lang="ru-RU" sz="2800" b="1" cap="none" spc="50" dirty="0">
              <a:ln w="11430"/>
              <a:solidFill>
                <a:srgbClr val="00CC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/>
          <a:stretch/>
        </p:blipFill>
        <p:spPr>
          <a:xfrm rot="10800000" flipH="1" flipV="1">
            <a:off x="3787297" y="34352"/>
            <a:ext cx="2628671" cy="224092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2" r="6726"/>
          <a:stretch/>
        </p:blipFill>
        <p:spPr>
          <a:xfrm rot="10800000" flipH="1" flipV="1">
            <a:off x="6215172" y="1473235"/>
            <a:ext cx="2712264" cy="210746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973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4" b="21689"/>
          <a:stretch/>
        </p:blipFill>
        <p:spPr>
          <a:xfrm>
            <a:off x="180581" y="199158"/>
            <a:ext cx="3182824" cy="25458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29110" r="32832" b="15911"/>
          <a:stretch/>
        </p:blipFill>
        <p:spPr>
          <a:xfrm>
            <a:off x="2802193" y="4095702"/>
            <a:ext cx="2733694" cy="25202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b="20260"/>
          <a:stretch/>
        </p:blipFill>
        <p:spPr>
          <a:xfrm>
            <a:off x="5819745" y="3356992"/>
            <a:ext cx="3134434" cy="26222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1" name="Picture 2" descr="D:\фото\День укр. пісні\101MSDCF\DSC011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2967" r="7643" b="2765"/>
          <a:stretch/>
        </p:blipFill>
        <p:spPr bwMode="auto">
          <a:xfrm>
            <a:off x="2886398" y="412304"/>
            <a:ext cx="2887500" cy="341946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64599" y="404664"/>
            <a:ext cx="2881237" cy="86177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FFC000"/>
              </a:gs>
              <a:gs pos="42000">
                <a:srgbClr val="A4FCFC"/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/>
              <a:t>Участь в конкурсі патріотичної пісні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 потрібно живим»,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«Діти єднають </a:t>
            </a: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країну»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7651" y="6253673"/>
            <a:ext cx="1041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Іваненко С.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0986" y="2745054"/>
            <a:ext cx="1005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Косенко 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5887" y="6407562"/>
            <a:ext cx="114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Антошина В.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0122" y="1857972"/>
            <a:ext cx="33901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" Оточи </a:t>
            </a:r>
            <a:r>
              <a:rPr lang="ru-RU" sz="1400" b="1" dirty="0" err="1">
                <a:solidFill>
                  <a:schemeClr val="bg1"/>
                </a:solidFill>
              </a:rPr>
              <a:t>малюка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 гарною </a:t>
            </a:r>
            <a:r>
              <a:rPr lang="ru-RU" sz="1400" b="1" dirty="0" err="1" smtClean="0">
                <a:solidFill>
                  <a:schemeClr val="bg1"/>
                </a:solidFill>
              </a:rPr>
              <a:t>музикою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і перший </a:t>
            </a:r>
            <a:r>
              <a:rPr lang="ru-RU" sz="1400" b="1" dirty="0" err="1">
                <a:solidFill>
                  <a:schemeClr val="bg1"/>
                </a:solidFill>
              </a:rPr>
              <a:t>камінчик</a:t>
            </a:r>
            <a:r>
              <a:rPr lang="ru-RU" sz="1400" b="1" dirty="0">
                <a:solidFill>
                  <a:schemeClr val="bg1"/>
                </a:solidFill>
              </a:rPr>
              <a:t> у </a:t>
            </a:r>
            <a:r>
              <a:rPr lang="ru-RU" sz="1400" b="1" dirty="0" err="1">
                <a:solidFill>
                  <a:schemeClr val="bg1"/>
                </a:solidFill>
              </a:rPr>
              <a:t>його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музичній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освіти</a:t>
            </a:r>
            <a:r>
              <a:rPr lang="ru-RU" sz="1400" b="1" dirty="0">
                <a:solidFill>
                  <a:schemeClr val="bg1"/>
                </a:solidFill>
              </a:rPr>
              <a:t> - </a:t>
            </a:r>
            <a:r>
              <a:rPr lang="ru-RU" sz="1400" b="1" dirty="0" err="1">
                <a:solidFill>
                  <a:schemeClr val="bg1"/>
                </a:solidFill>
              </a:rPr>
              <a:t>закладений</a:t>
            </a:r>
            <a:r>
              <a:rPr lang="ru-RU" sz="1400" b="1" dirty="0" smtClean="0">
                <a:solidFill>
                  <a:schemeClr val="bg1"/>
                </a:solidFill>
              </a:rPr>
              <a:t>"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2" y="3331609"/>
            <a:ext cx="2422381" cy="322984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866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3042408" y="181626"/>
            <a:ext cx="4454604" cy="271796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r="12121" b="18714"/>
          <a:stretch/>
        </p:blipFill>
        <p:spPr>
          <a:xfrm>
            <a:off x="5479955" y="2440394"/>
            <a:ext cx="3373350" cy="428418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37689" r="36202" b="23532"/>
          <a:stretch/>
        </p:blipFill>
        <p:spPr>
          <a:xfrm>
            <a:off x="0" y="3259630"/>
            <a:ext cx="3456384" cy="2448698"/>
          </a:xfrm>
          <a:prstGeom prst="teardrop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24469" r="46590"/>
          <a:stretch/>
        </p:blipFill>
        <p:spPr>
          <a:xfrm>
            <a:off x="3047194" y="3729717"/>
            <a:ext cx="2353987" cy="2994862"/>
          </a:xfrm>
          <a:prstGeom prst="flowChartAlternateProcess">
            <a:avLst/>
          </a:prstGeom>
          <a:ln>
            <a:solidFill>
              <a:srgbClr val="FFC00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27606" y="6356351"/>
            <a:ext cx="959194" cy="365125"/>
          </a:xfrm>
        </p:spPr>
        <p:txBody>
          <a:bodyPr/>
          <a:lstStyle/>
          <a:p>
            <a:fld id="{65839AB8-1751-4072-AB36-4AFEEECBF10F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16" name="Picture 70" descr="http://animo2.ucoz.ru/_ph/91/1/159775527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06" y="6413309"/>
            <a:ext cx="330995" cy="3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2" descr="http://animo2.ucoz.ru/_ph/91/1/617311179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03" y="6413015"/>
            <a:ext cx="330263" cy="3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8" descr="http://animo2.ucoz.ru/_ph/91/1/83926757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66" y="6416961"/>
            <a:ext cx="305268" cy="3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4" descr="http://animo2.ucoz.ru/_ph/91/1/646609286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45" y="6459391"/>
            <a:ext cx="203120" cy="2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7771" y="5927570"/>
            <a:ext cx="2116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«Здравствуй, </a:t>
            </a:r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солнце</a:t>
            </a:r>
            <a:r>
              <a:rPr lang="ru-RU" sz="1200" dirty="0" smtClean="0">
                <a:solidFill>
                  <a:schemeClr val="bg1"/>
                </a:solidFill>
                <a:latin typeface="Century" pitchFamily="18" charset="0"/>
              </a:rPr>
              <a:t>»</a:t>
            </a: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entury" pitchFamily="18" charset="0"/>
              </a:rPr>
              <a:t>Викону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є  учениця 7 класу</a:t>
            </a:r>
          </a:p>
          <a:p>
            <a:pPr algn="ctr"/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Полюхевич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uk-UA" sz="1200" dirty="0" err="1">
                <a:solidFill>
                  <a:schemeClr val="bg1"/>
                </a:solidFill>
                <a:latin typeface="Century" pitchFamily="18" charset="0"/>
              </a:rPr>
              <a:t>А</a:t>
            </a:r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льона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.</a:t>
            </a:r>
            <a:endParaRPr lang="ru-RU" sz="12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47" y="15371"/>
            <a:ext cx="3054041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solidFill>
                  <a:srgbClr val="00FFFF"/>
                </a:solidFill>
                <a:latin typeface="Century" pitchFamily="18" charset="0"/>
              </a:rPr>
              <a:t>10 жовтня 2014 – </a:t>
            </a:r>
          </a:p>
          <a:p>
            <a:pPr algn="ctr"/>
            <a:r>
              <a:rPr lang="ru-RU" sz="1600" dirty="0" smtClean="0">
                <a:solidFill>
                  <a:srgbClr val="00FFFF"/>
                </a:solidFill>
                <a:latin typeface="Century" pitchFamily="18" charset="0"/>
              </a:rPr>
              <a:t>День  </a:t>
            </a:r>
            <a:r>
              <a:rPr lang="ru-RU" sz="1600" dirty="0" err="1">
                <a:solidFill>
                  <a:srgbClr val="00FFFF"/>
                </a:solidFill>
                <a:latin typeface="Century" pitchFamily="18" charset="0"/>
              </a:rPr>
              <a:t>Українського</a:t>
            </a:r>
            <a:r>
              <a:rPr lang="ru-RU" sz="1600" dirty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sz="1600" dirty="0" err="1">
                <a:solidFill>
                  <a:srgbClr val="00FFFF"/>
                </a:solidFill>
                <a:latin typeface="Century" pitchFamily="18" charset="0"/>
              </a:rPr>
              <a:t>козацтва</a:t>
            </a:r>
            <a:endParaRPr lang="uk-UA" sz="1600" dirty="0" smtClean="0">
              <a:solidFill>
                <a:srgbClr val="00FFFF"/>
              </a:solidFill>
              <a:latin typeface="Century" pitchFamily="18" charset="0"/>
            </a:endParaRPr>
          </a:p>
          <a:p>
            <a:pPr algn="ctr"/>
            <a:r>
              <a:rPr lang="uk-UA" sz="1400" dirty="0" smtClean="0">
                <a:solidFill>
                  <a:srgbClr val="00FFFF"/>
                </a:solidFill>
                <a:latin typeface="Century" pitchFamily="18" charset="0"/>
              </a:rPr>
              <a:t>Виступ гуртківців </a:t>
            </a:r>
          </a:p>
          <a:p>
            <a:pPr algn="ctr"/>
            <a:r>
              <a:rPr lang="uk-UA" sz="1400" dirty="0" smtClean="0">
                <a:solidFill>
                  <a:srgbClr val="00FFFF"/>
                </a:solidFill>
                <a:latin typeface="Century" pitchFamily="18" charset="0"/>
              </a:rPr>
              <a:t>естрадного співу  на святі,</a:t>
            </a:r>
            <a:r>
              <a:rPr lang="ru-RU" sz="1400" b="1" dirty="0">
                <a:solidFill>
                  <a:srgbClr val="00FFFF"/>
                </a:solidFill>
              </a:rPr>
              <a:t> </a:t>
            </a:r>
            <a:endParaRPr lang="ru-RU" sz="1400" b="1" dirty="0" smtClean="0">
              <a:solidFill>
                <a:srgbClr val="00FFFF"/>
              </a:solidFill>
            </a:endParaRPr>
          </a:p>
          <a:p>
            <a:pPr algn="ctr"/>
            <a:r>
              <a:rPr lang="ru-RU" sz="1300" dirty="0" err="1" smtClean="0">
                <a:solidFill>
                  <a:srgbClr val="00FFFF"/>
                </a:solidFill>
                <a:latin typeface="Century" pitchFamily="18" charset="0"/>
              </a:rPr>
              <a:t>приуроченого</a:t>
            </a:r>
            <a:r>
              <a:rPr lang="ru-RU" sz="1300" dirty="0" smtClean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sz="1300" dirty="0">
                <a:solidFill>
                  <a:srgbClr val="00FFFF"/>
                </a:solidFill>
                <a:latin typeface="Century" pitchFamily="18" charset="0"/>
              </a:rPr>
              <a:t>Дню </a:t>
            </a:r>
            <a:r>
              <a:rPr lang="ru-RU" sz="1300" dirty="0" err="1">
                <a:solidFill>
                  <a:srgbClr val="00FFFF"/>
                </a:solidFill>
                <a:latin typeface="Century" pitchFamily="18" charset="0"/>
              </a:rPr>
              <a:t>Покрови</a:t>
            </a:r>
            <a:r>
              <a:rPr lang="uk-UA" sz="1300" dirty="0" smtClean="0">
                <a:solidFill>
                  <a:srgbClr val="00FFFF"/>
                </a:solidFill>
                <a:latin typeface="Century" pitchFamily="18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147" y="1231088"/>
            <a:ext cx="29566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Свята Заступнице! Пречиста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Діво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!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Ти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оповий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нас Покровом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білим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,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І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під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опіку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візьми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Вкраїну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,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Не дай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їй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впасти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знов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на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коліна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8937" y="2111139"/>
            <a:ext cx="27994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Ти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захисти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нам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Матір-Вкраїну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,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Не дай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зробити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з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неї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руїну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,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З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колін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підвестись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нам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поможи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,</a:t>
            </a:r>
            <a:br>
              <a:rPr lang="ru-RU" sz="1300" dirty="0">
                <a:solidFill>
                  <a:schemeClr val="bg1"/>
                </a:solidFill>
                <a:latin typeface="Century" pitchFamily="18" charset="0"/>
              </a:rPr>
            </a:b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Вкраїну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вільну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 нам </a:t>
            </a:r>
            <a:r>
              <a:rPr lang="ru-RU" sz="1300" dirty="0" err="1">
                <a:solidFill>
                  <a:schemeClr val="bg1"/>
                </a:solidFill>
                <a:latin typeface="Century" pitchFamily="18" charset="0"/>
              </a:rPr>
              <a:t>збережи</a:t>
            </a:r>
            <a:r>
              <a:rPr lang="ru-RU" sz="1300" dirty="0">
                <a:solidFill>
                  <a:schemeClr val="bg1"/>
                </a:solidFill>
                <a:latin typeface="Century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267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15255" r="23269" b="22234"/>
          <a:stretch/>
        </p:blipFill>
        <p:spPr>
          <a:xfrm>
            <a:off x="2673894" y="784965"/>
            <a:ext cx="3111720" cy="22335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93" y="3637876"/>
            <a:ext cx="3358682" cy="251863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22134" r="33241" b="12350"/>
          <a:stretch/>
        </p:blipFill>
        <p:spPr>
          <a:xfrm rot="280842">
            <a:off x="6160357" y="241537"/>
            <a:ext cx="2681306" cy="2884064"/>
          </a:xfrm>
          <a:prstGeom prst="round2DiagRect">
            <a:avLst/>
          </a:prstGeom>
          <a:ln>
            <a:solidFill>
              <a:srgbClr val="A4FCFC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27606" y="6356351"/>
            <a:ext cx="959194" cy="365125"/>
          </a:xfrm>
        </p:spPr>
        <p:txBody>
          <a:bodyPr/>
          <a:lstStyle/>
          <a:p>
            <a:fld id="{65839AB8-1751-4072-AB36-4AFEEECBF10F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24686"/>
          <a:stretch/>
        </p:blipFill>
        <p:spPr>
          <a:xfrm>
            <a:off x="146602" y="188640"/>
            <a:ext cx="3019622" cy="2444936"/>
          </a:xfrm>
          <a:prstGeom prst="flowChartDelay">
            <a:avLst/>
          </a:prstGeom>
          <a:ln>
            <a:solidFill>
              <a:srgbClr val="66FF33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2967055"/>
            <a:ext cx="3116139" cy="2315148"/>
          </a:xfrm>
          <a:prstGeom prst="ellips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6947"/>
          <a:stretch/>
        </p:blipFill>
        <p:spPr>
          <a:xfrm rot="573546">
            <a:off x="5880526" y="3907643"/>
            <a:ext cx="3027462" cy="2634704"/>
          </a:xfrm>
          <a:prstGeom prst="ellips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6" name="Picture 70" descr="http://animo2.ucoz.ru/_ph/91/1/159775527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06" y="6413309"/>
            <a:ext cx="330995" cy="3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2" descr="http://animo2.ucoz.ru/_ph/91/1/617311179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03" y="6413015"/>
            <a:ext cx="330263" cy="3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8" descr="http://animo2.ucoz.ru/_ph/91/1/83926757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66" y="6416961"/>
            <a:ext cx="305268" cy="3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4" descr="http://animo2.ucoz.ru/_ph/91/1/646609286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745" y="6459391"/>
            <a:ext cx="203120" cy="2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41236" y="2991545"/>
            <a:ext cx="203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«</a:t>
            </a:r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Танец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под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дожд</a:t>
            </a:r>
            <a:r>
              <a:rPr lang="ru-RU" sz="1200" dirty="0" err="1" smtClean="0">
                <a:solidFill>
                  <a:schemeClr val="bg1"/>
                </a:solidFill>
                <a:latin typeface="Century" pitchFamily="18" charset="0"/>
              </a:rPr>
              <a:t>ём</a:t>
            </a:r>
            <a:r>
              <a:rPr lang="ru-RU" sz="1200" dirty="0" smtClean="0">
                <a:solidFill>
                  <a:schemeClr val="bg1"/>
                </a:solidFill>
                <a:latin typeface="Century" pitchFamily="18" charset="0"/>
              </a:rPr>
              <a:t>»</a:t>
            </a: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entury" pitchFamily="18" charset="0"/>
              </a:rPr>
              <a:t>Викону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є  учениця 4 –Б</a:t>
            </a:r>
          </a:p>
          <a:p>
            <a:pPr algn="ctr"/>
            <a:r>
              <a:rPr lang="uk-UA" sz="1200" dirty="0" err="1">
                <a:solidFill>
                  <a:schemeClr val="bg1"/>
                </a:solidFill>
                <a:latin typeface="Century" pitchFamily="18" charset="0"/>
              </a:rPr>
              <a:t>Фіс</a:t>
            </a:r>
            <a:r>
              <a:rPr lang="uk-UA" sz="1200" dirty="0">
                <a:solidFill>
                  <a:schemeClr val="bg1"/>
                </a:solidFill>
                <a:latin typeface="Century" pitchFamily="18" charset="0"/>
              </a:rPr>
              <a:t> В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алерія.</a:t>
            </a:r>
            <a:endParaRPr lang="ru-RU" sz="12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293" y="5617323"/>
            <a:ext cx="218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«Літо</a:t>
            </a:r>
            <a:r>
              <a:rPr lang="ru-RU" sz="1200" dirty="0" smtClean="0">
                <a:solidFill>
                  <a:schemeClr val="bg1"/>
                </a:solidFill>
                <a:latin typeface="Century" pitchFamily="18" charset="0"/>
              </a:rPr>
              <a:t>»</a:t>
            </a: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entury" pitchFamily="18" charset="0"/>
              </a:rPr>
              <a:t>Викону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є  учениця 7 класу</a:t>
            </a:r>
          </a:p>
          <a:p>
            <a:pPr algn="ctr"/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Щикно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 Віра.</a:t>
            </a:r>
            <a:endParaRPr lang="ru-RU" sz="12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1079" y="3178142"/>
            <a:ext cx="189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«</a:t>
            </a:r>
            <a:r>
              <a:rPr lang="uk-UA" sz="1200" dirty="0">
                <a:solidFill>
                  <a:schemeClr val="bg1"/>
                </a:solidFill>
                <a:latin typeface="Century" pitchFamily="18" charset="0"/>
              </a:rPr>
              <a:t>С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ад молодий</a:t>
            </a:r>
            <a:r>
              <a:rPr lang="ru-RU" sz="1200" dirty="0" smtClean="0">
                <a:solidFill>
                  <a:schemeClr val="bg1"/>
                </a:solidFill>
                <a:latin typeface="Century" pitchFamily="18" charset="0"/>
              </a:rPr>
              <a:t>»</a:t>
            </a: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entury" pitchFamily="18" charset="0"/>
              </a:rPr>
              <a:t>Викону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є  учениця 4 –Б</a:t>
            </a:r>
          </a:p>
          <a:p>
            <a:pPr algn="ctr"/>
            <a:r>
              <a:rPr lang="uk-UA" sz="1200" dirty="0" err="1" smtClean="0">
                <a:solidFill>
                  <a:schemeClr val="bg1"/>
                </a:solidFill>
                <a:latin typeface="Century" pitchFamily="18" charset="0"/>
              </a:rPr>
              <a:t>Сиса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uk-UA" sz="1200" dirty="0">
                <a:solidFill>
                  <a:schemeClr val="bg1"/>
                </a:solidFill>
                <a:latin typeface="Century" pitchFamily="18" charset="0"/>
              </a:rPr>
              <a:t>К</a:t>
            </a:r>
            <a:r>
              <a:rPr lang="uk-UA" sz="1200" dirty="0" smtClean="0">
                <a:solidFill>
                  <a:schemeClr val="bg1"/>
                </a:solidFill>
                <a:latin typeface="Century" pitchFamily="18" charset="0"/>
              </a:rPr>
              <a:t>атерина.</a:t>
            </a:r>
            <a:endParaRPr lang="ru-RU" sz="1200" dirty="0">
              <a:solidFill>
                <a:schemeClr val="bg1"/>
              </a:solidFill>
              <a:latin typeface="Century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9867" y="15524"/>
            <a:ext cx="225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Century" pitchFamily="18" charset="0"/>
              </a:rPr>
              <a:t>10 жовтня 2014</a:t>
            </a:r>
          </a:p>
          <a:p>
            <a:pPr algn="ctr"/>
            <a:r>
              <a:rPr lang="uk-UA" sz="1600" dirty="0" smtClean="0">
                <a:solidFill>
                  <a:schemeClr val="bg1"/>
                </a:solidFill>
                <a:latin typeface="Century" pitchFamily="18" charset="0"/>
              </a:rPr>
              <a:t>«Допоможемо разом»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39152" y="6142169"/>
            <a:ext cx="390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FFFF"/>
                </a:solidFill>
                <a:latin typeface="Century" pitchFamily="18" charset="0"/>
              </a:rPr>
              <a:t>Шануємо</a:t>
            </a:r>
            <a:r>
              <a:rPr lang="ru-RU" dirty="0" smtClean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dirty="0" err="1" smtClean="0">
                <a:solidFill>
                  <a:srgbClr val="00FFFF"/>
                </a:solidFill>
                <a:latin typeface="Century" pitchFamily="18" charset="0"/>
              </a:rPr>
              <a:t>пам’ять</a:t>
            </a:r>
            <a:r>
              <a:rPr lang="ru-RU" dirty="0" smtClean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dirty="0" err="1">
                <a:solidFill>
                  <a:srgbClr val="00FFFF"/>
                </a:solidFill>
                <a:latin typeface="Century" pitchFamily="18" charset="0"/>
              </a:rPr>
              <a:t>всіх</a:t>
            </a:r>
            <a:r>
              <a:rPr lang="ru-RU" dirty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dirty="0" err="1">
                <a:solidFill>
                  <a:srgbClr val="00FFFF"/>
                </a:solidFill>
                <a:latin typeface="Century" pitchFamily="18" charset="0"/>
              </a:rPr>
              <a:t>загиблих</a:t>
            </a:r>
            <a:r>
              <a:rPr lang="ru-RU" dirty="0">
                <a:solidFill>
                  <a:srgbClr val="00FFFF"/>
                </a:solidFill>
                <a:latin typeface="Century" pitchFamily="18" charset="0"/>
              </a:rPr>
              <a:t> </a:t>
            </a:r>
            <a:endParaRPr lang="ru-RU" dirty="0" smtClean="0">
              <a:solidFill>
                <a:srgbClr val="00FFFF"/>
              </a:solidFill>
              <a:latin typeface="Century" pitchFamily="18" charset="0"/>
            </a:endParaRPr>
          </a:p>
          <a:p>
            <a:pPr algn="ctr"/>
            <a:r>
              <a:rPr lang="ru-RU" dirty="0" smtClean="0">
                <a:solidFill>
                  <a:srgbClr val="00FFFF"/>
                </a:solidFill>
                <a:latin typeface="Century" pitchFamily="18" charset="0"/>
              </a:rPr>
              <a:t>за </a:t>
            </a:r>
            <a:r>
              <a:rPr lang="ru-RU" dirty="0">
                <a:solidFill>
                  <a:srgbClr val="00FFFF"/>
                </a:solidFill>
                <a:latin typeface="Century" pitchFamily="18" charset="0"/>
              </a:rPr>
              <a:t>Свободу </a:t>
            </a:r>
            <a:r>
              <a:rPr lang="ru-RU" dirty="0" err="1">
                <a:solidFill>
                  <a:srgbClr val="00FFFF"/>
                </a:solidFill>
                <a:latin typeface="Century" pitchFamily="18" charset="0"/>
              </a:rPr>
              <a:t>нашої</a:t>
            </a:r>
            <a:r>
              <a:rPr lang="ru-RU" dirty="0">
                <a:solidFill>
                  <a:srgbClr val="00FFFF"/>
                </a:solidFill>
                <a:latin typeface="Century" pitchFamily="18" charset="0"/>
              </a:rPr>
              <a:t> </a:t>
            </a:r>
            <a:r>
              <a:rPr lang="ru-RU" dirty="0" err="1">
                <a:solidFill>
                  <a:srgbClr val="00FFFF"/>
                </a:solidFill>
                <a:latin typeface="Century" pitchFamily="18" charset="0"/>
              </a:rPr>
              <a:t>України</a:t>
            </a:r>
            <a:endParaRPr lang="ru-RU" dirty="0">
              <a:solidFill>
                <a:srgbClr val="00FFFF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49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13513" b="16836"/>
          <a:stretch/>
        </p:blipFill>
        <p:spPr>
          <a:xfrm>
            <a:off x="134417" y="87015"/>
            <a:ext cx="4006036" cy="3101423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6001" r="27650" b="25527"/>
          <a:stretch/>
        </p:blipFill>
        <p:spPr>
          <a:xfrm>
            <a:off x="3491880" y="1445792"/>
            <a:ext cx="3227856" cy="3485292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8077" b="5843"/>
          <a:stretch/>
        </p:blipFill>
        <p:spPr>
          <a:xfrm>
            <a:off x="134417" y="3473549"/>
            <a:ext cx="3611511" cy="3215712"/>
          </a:xfrm>
          <a:prstGeom prst="rect">
            <a:avLst/>
          </a:prstGeom>
          <a:ln>
            <a:solidFill>
              <a:srgbClr val="FFFFB7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283968" y="28636"/>
            <a:ext cx="4294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28.10.2014.</a:t>
            </a:r>
          </a:p>
          <a:p>
            <a:pPr algn="ctr"/>
            <a:r>
              <a:rPr lang="uk-UA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Міський конкурс патріотичної пісні</a:t>
            </a:r>
          </a:p>
          <a:p>
            <a:pPr algn="ctr"/>
            <a:r>
              <a:rPr lang="uk-UA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«Це потрібно живим»</a:t>
            </a:r>
            <a:endParaRPr lang="ru-RU" b="1" dirty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/>
          <a:stretch/>
        </p:blipFill>
        <p:spPr>
          <a:xfrm>
            <a:off x="6139062" y="3645024"/>
            <a:ext cx="2895514" cy="3064254"/>
          </a:xfrm>
          <a:prstGeom prst="rect">
            <a:avLst/>
          </a:prstGeom>
          <a:ln>
            <a:solidFill>
              <a:srgbClr val="FFFFB7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940172" y="5950597"/>
            <a:ext cx="1713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Кійко</a:t>
            </a:r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 Марія</a:t>
            </a:r>
          </a:p>
          <a:p>
            <a:pPr algn="ctr"/>
            <a:r>
              <a:rPr lang="uk-UA" sz="1400" b="1" dirty="0" err="1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сш</a:t>
            </a:r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  №12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«Це моя Україна»</a:t>
            </a:r>
            <a:endParaRPr lang="ru-RU" sz="1400" b="1" dirty="0">
              <a:solidFill>
                <a:schemeClr val="bg1"/>
              </a:solidFill>
              <a:latin typeface="Constantia" pitchFamily="18" charset="0"/>
              <a:ea typeface="Batang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1722" y="2906360"/>
            <a:ext cx="21190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 err="1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Кузьмінська</a:t>
            </a:r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 Вероніка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с</a:t>
            </a:r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ш№12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«У  саду калина»</a:t>
            </a:r>
            <a:endParaRPr lang="ru-RU" sz="1400" b="1" dirty="0">
              <a:solidFill>
                <a:schemeClr val="bg1"/>
              </a:solidFill>
              <a:latin typeface="Constantia" pitchFamily="18" charset="0"/>
              <a:ea typeface="Batang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479" y="2669123"/>
            <a:ext cx="2115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Косенко Валерія</a:t>
            </a:r>
          </a:p>
          <a:p>
            <a:pPr algn="ctr"/>
            <a:r>
              <a:rPr lang="uk-UA" sz="1400" b="1" dirty="0" err="1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с</a:t>
            </a:r>
            <a:r>
              <a:rPr lang="uk-UA" sz="1400" b="1" dirty="0" err="1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ш</a:t>
            </a:r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 №8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  <a:latin typeface="Constantia" pitchFamily="18" charset="0"/>
                <a:ea typeface="Batang" pitchFamily="18" charset="-127"/>
              </a:rPr>
              <a:t>«Україно моя молода»</a:t>
            </a:r>
            <a:endParaRPr lang="ru-RU" sz="1400" b="1" dirty="0">
              <a:solidFill>
                <a:schemeClr val="bg1"/>
              </a:solidFill>
              <a:latin typeface="Constantia" pitchFamily="18" charset="0"/>
              <a:ea typeface="Batang" pitchFamily="18" charset="-127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0993">
            <a:off x="3442168" y="4880083"/>
            <a:ext cx="2039896" cy="15299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1879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5" t="15757" r="42386" b="62711"/>
          <a:stretch/>
        </p:blipFill>
        <p:spPr>
          <a:xfrm>
            <a:off x="3707904" y="129125"/>
            <a:ext cx="3044567" cy="16695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85569" y="5812258"/>
            <a:ext cx="2612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14.11.2014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Відкритий урок у 8 класі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«Зорепад французької естради»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0" t="17251" b="10947"/>
          <a:stretch/>
        </p:blipFill>
        <p:spPr>
          <a:xfrm>
            <a:off x="5318704" y="2588317"/>
            <a:ext cx="3679247" cy="29192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23815" r="2260" b="2559"/>
          <a:stretch/>
        </p:blipFill>
        <p:spPr>
          <a:xfrm>
            <a:off x="3068553" y="4525655"/>
            <a:ext cx="3267594" cy="21744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13574" r="41924" b="48146"/>
          <a:stretch/>
        </p:blipFill>
        <p:spPr>
          <a:xfrm>
            <a:off x="224700" y="1924892"/>
            <a:ext cx="4486100" cy="24228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9" r="26966"/>
          <a:stretch/>
        </p:blipFill>
        <p:spPr>
          <a:xfrm>
            <a:off x="7236296" y="129125"/>
            <a:ext cx="1761655" cy="16138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1" t="8520" r="2999" b="50681"/>
          <a:stretch/>
        </p:blipFill>
        <p:spPr>
          <a:xfrm>
            <a:off x="121395" y="4738775"/>
            <a:ext cx="2756848" cy="20450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8951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44</a:t>
            </a:fld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2199" r="18282" b="35999"/>
          <a:stretch/>
        </p:blipFill>
        <p:spPr>
          <a:xfrm>
            <a:off x="1115616" y="3186224"/>
            <a:ext cx="3133977" cy="16673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09" y="1514506"/>
            <a:ext cx="2764192" cy="20731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15029"/>
          <a:stretch/>
        </p:blipFill>
        <p:spPr>
          <a:xfrm>
            <a:off x="169967" y="4985197"/>
            <a:ext cx="3152879" cy="17308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9629" r="793" b="34402"/>
          <a:stretch/>
        </p:blipFill>
        <p:spPr>
          <a:xfrm>
            <a:off x="290570" y="1334909"/>
            <a:ext cx="3105721" cy="15463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 b="23924"/>
          <a:stretch/>
        </p:blipFill>
        <p:spPr>
          <a:xfrm>
            <a:off x="3438179" y="5206030"/>
            <a:ext cx="3033563" cy="151004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r="29288"/>
          <a:stretch/>
        </p:blipFill>
        <p:spPr>
          <a:xfrm>
            <a:off x="6873787" y="181785"/>
            <a:ext cx="2093145" cy="184924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14648" r="20189"/>
          <a:stretch/>
        </p:blipFill>
        <p:spPr>
          <a:xfrm>
            <a:off x="6758531" y="2210629"/>
            <a:ext cx="2195613" cy="19565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12581"/>
          <a:stretch/>
        </p:blipFill>
        <p:spPr>
          <a:xfrm>
            <a:off x="6615849" y="4639030"/>
            <a:ext cx="2480976" cy="18998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8320" y="11470"/>
            <a:ext cx="5849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 smtClean="0">
                <a:ln w="11430"/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14.11.2014.</a:t>
            </a:r>
          </a:p>
          <a:p>
            <a:pPr algn="ctr"/>
            <a:r>
              <a:rPr lang="uk-UA" sz="2000" b="1" cap="none" spc="50" dirty="0" smtClean="0">
                <a:ln w="11430"/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Відкритий виховний захід, </a:t>
            </a:r>
          </a:p>
          <a:p>
            <a:pPr algn="ctr"/>
            <a:r>
              <a:rPr lang="uk-UA" sz="2000" b="1" cap="none" spc="50" dirty="0" smtClean="0">
                <a:ln w="11430"/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присвячений Дню української писемності та мови</a:t>
            </a:r>
          </a:p>
          <a:p>
            <a:pPr algn="ctr"/>
            <a:r>
              <a:rPr lang="uk-UA" sz="2000" b="1" cap="none" spc="50" dirty="0" smtClean="0">
                <a:ln w="11430"/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«Наша мова солов’їна»</a:t>
            </a:r>
            <a:endParaRPr lang="ru-RU" sz="2000" b="1" cap="none" spc="50" dirty="0">
              <a:ln w="11430"/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4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4" name="Picture 6" descr="CIMG36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141663"/>
            <a:ext cx="4752975" cy="35639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27018" name="Picture 10" descr="CIMG3778"/>
          <p:cNvPicPr>
            <a:picLocks noChangeAspect="1" noChangeArrowheads="1"/>
          </p:cNvPicPr>
          <p:nvPr/>
        </p:nvPicPr>
        <p:blipFill>
          <a:blip r:embed="rId3"/>
          <a:srcRect l="3342" r="6528" b="517"/>
          <a:stretch>
            <a:fillRect/>
          </a:stretch>
        </p:blipFill>
        <p:spPr bwMode="auto">
          <a:xfrm>
            <a:off x="179388" y="188913"/>
            <a:ext cx="3271837" cy="27066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772" name="Picture 12" descr="CIMG38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188913"/>
            <a:ext cx="5113338" cy="383381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27022" name="Picture 14" descr="CIMG3805"/>
          <p:cNvPicPr>
            <a:picLocks noChangeAspect="1" noChangeArrowheads="1"/>
          </p:cNvPicPr>
          <p:nvPr/>
        </p:nvPicPr>
        <p:blipFill>
          <a:blip r:embed="rId5"/>
          <a:srcRect t="5180"/>
          <a:stretch>
            <a:fillRect/>
          </a:stretch>
        </p:blipFill>
        <p:spPr bwMode="auto">
          <a:xfrm>
            <a:off x="5292725" y="4170363"/>
            <a:ext cx="3527425" cy="250666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427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000"/>
                                        <p:tgtEl>
                                          <p:spTgt spid="427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1000"/>
                                        <p:tgtEl>
                                          <p:spTgt spid="42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000" r="454"/>
          <a:stretch/>
        </p:blipFill>
        <p:spPr>
          <a:xfrm>
            <a:off x="306775" y="476672"/>
            <a:ext cx="7653647" cy="4613157"/>
          </a:xfrm>
          <a:prstGeom prst="rect">
            <a:avLst/>
          </a:prstGeom>
          <a:ln>
            <a:solidFill>
              <a:srgbClr val="A4FCFC"/>
            </a:solidFill>
          </a:ln>
        </p:spPr>
      </p:pic>
      <p:pic>
        <p:nvPicPr>
          <p:cNvPr id="5" name="Picture 2" descr="http://users.sch.gr/akoufou/autosch/joomla15/images/2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23241" r="6866" b="31195"/>
          <a:stretch/>
        </p:blipFill>
        <p:spPr bwMode="auto">
          <a:xfrm>
            <a:off x="6245312" y="4781678"/>
            <a:ext cx="2749375" cy="146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ifr.ru/data/gifs/7/2/f/72f2b527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3" y="5684748"/>
            <a:ext cx="5904656" cy="557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16413"/>
          <a:stretch/>
        </p:blipFill>
        <p:spPr>
          <a:xfrm>
            <a:off x="6060840" y="188639"/>
            <a:ext cx="2976879" cy="2756025"/>
          </a:xfrm>
          <a:prstGeom prst="rect">
            <a:avLst/>
          </a:prstGeom>
          <a:ln w="19050">
            <a:solidFill>
              <a:srgbClr val="FFC000"/>
            </a:solidFill>
            <a:prstDash val="sysDot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5" y="533169"/>
            <a:ext cx="3361042" cy="2411495"/>
          </a:xfrm>
          <a:prstGeom prst="rect">
            <a:avLst/>
          </a:prstGeom>
          <a:ln>
            <a:solidFill>
              <a:srgbClr val="002060"/>
            </a:solidFill>
            <a:prstDash val="sysDot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8644" b="29218"/>
          <a:stretch/>
        </p:blipFill>
        <p:spPr>
          <a:xfrm>
            <a:off x="75583" y="4272669"/>
            <a:ext cx="4653243" cy="2162671"/>
          </a:xfrm>
          <a:prstGeom prst="rect">
            <a:avLst/>
          </a:prstGeom>
          <a:ln>
            <a:solidFill>
              <a:schemeClr val="bg1"/>
            </a:solidFill>
            <a:prstDash val="sysDot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1437"/>
          <a:stretch/>
        </p:blipFill>
        <p:spPr>
          <a:xfrm>
            <a:off x="5012410" y="4097770"/>
            <a:ext cx="4014518" cy="2298565"/>
          </a:xfrm>
          <a:prstGeom prst="rect">
            <a:avLst/>
          </a:prstGeom>
          <a:ln w="19050">
            <a:solidFill>
              <a:schemeClr val="bg1"/>
            </a:solidFill>
            <a:prstDash val="sysDot"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83" y="34751"/>
            <a:ext cx="4751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</a:rPr>
              <a:t>Допомога</a:t>
            </a:r>
            <a:r>
              <a:rPr lang="ru-RU" sz="1400" b="1" dirty="0" smtClean="0">
                <a:solidFill>
                  <a:schemeClr val="bg1"/>
                </a:solidFill>
              </a:rPr>
              <a:t> у </a:t>
            </a:r>
            <a:r>
              <a:rPr lang="ru-RU" sz="1400" b="1" dirty="0" err="1" smtClean="0">
                <a:solidFill>
                  <a:schemeClr val="bg1"/>
                </a:solidFill>
              </a:rPr>
              <a:t>проведенні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позакласних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заходів</a:t>
            </a:r>
            <a:r>
              <a:rPr lang="ru-RU" sz="1400" b="1" dirty="0" smtClean="0">
                <a:solidFill>
                  <a:schemeClr val="bg1"/>
                </a:solidFill>
              </a:rPr>
              <a:t>  2012-2013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117" y="3203900"/>
            <a:ext cx="2734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Прощання з буквариком у 1 класі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42" y="6396335"/>
            <a:ext cx="154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Хліб – всьому голова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6 – б кл.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7" name="Picture 44" descr="http://img-fotki.yandex.ru/get/5904/svetlera.237/0_5a3cc_bb7b6277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169"/>
            <a:ext cx="1359703" cy="12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19078" y="6393133"/>
            <a:ext cx="252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Відкритий виховний захід у 6а класі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Пісня «Соняшник»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7474" y="3069150"/>
            <a:ext cx="148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Зимонька – зима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2 клас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28129" r="8081" b="16167"/>
          <a:stretch/>
        </p:blipFill>
        <p:spPr>
          <a:xfrm>
            <a:off x="3187120" y="2426278"/>
            <a:ext cx="3650580" cy="18677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3568972" y="766432"/>
            <a:ext cx="25162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Музика</a:t>
            </a:r>
            <a:r>
              <a:rPr lang="ru-RU" sz="1600" b="1" dirty="0">
                <a:solidFill>
                  <a:schemeClr val="bg1"/>
                </a:solidFill>
              </a:rPr>
              <a:t> – </a:t>
            </a:r>
            <a:r>
              <a:rPr lang="ru-RU" sz="1600" b="1" dirty="0" err="1">
                <a:solidFill>
                  <a:schemeClr val="bg1"/>
                </a:solidFill>
              </a:rPr>
              <a:t>це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універсальна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мова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людства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Генрі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Лонгфелло </a:t>
            </a:r>
            <a:r>
              <a:rPr lang="ru-RU" sz="1400" dirty="0" err="1">
                <a:solidFill>
                  <a:schemeClr val="bg1"/>
                </a:solidFill>
              </a:rPr>
              <a:t>Уодсворт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63888" y="5877235"/>
            <a:ext cx="47649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Музика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виражає</a:t>
            </a:r>
            <a:r>
              <a:rPr lang="ru-RU" b="1" dirty="0">
                <a:solidFill>
                  <a:schemeClr val="bg1"/>
                </a:solidFill>
              </a:rPr>
              <a:t> те,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може</a:t>
            </a:r>
            <a:r>
              <a:rPr lang="ru-RU" b="1" dirty="0">
                <a:solidFill>
                  <a:schemeClr val="bg1"/>
                </a:solidFill>
              </a:rPr>
              <a:t> бути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сказано </a:t>
            </a:r>
            <a:r>
              <a:rPr lang="ru-RU" b="1" dirty="0">
                <a:solidFill>
                  <a:schemeClr val="bg1"/>
                </a:solidFill>
              </a:rPr>
              <a:t>і те,  </a:t>
            </a:r>
            <a:r>
              <a:rPr lang="ru-RU" b="1" dirty="0" smtClean="0">
                <a:solidFill>
                  <a:schemeClr val="bg1"/>
                </a:solidFill>
              </a:rPr>
              <a:t>про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неможливо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мовчати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Віктор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Гюго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5790" y="1544897"/>
            <a:ext cx="2417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Фестиваль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«Зірковий дует»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6046"/>
          <a:stretch/>
        </p:blipFill>
        <p:spPr>
          <a:xfrm>
            <a:off x="202223" y="29879"/>
            <a:ext cx="2882904" cy="26755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" y="2705431"/>
            <a:ext cx="3016861" cy="40224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2" descr="анимация закат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0" y="5857682"/>
            <a:ext cx="1059794" cy="8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IMG_0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 bwMode="auto">
          <a:xfrm>
            <a:off x="6067481" y="97711"/>
            <a:ext cx="2871936" cy="4556367"/>
          </a:xfrm>
          <a:prstGeom prst="rect">
            <a:avLst/>
          </a:prstGeom>
          <a:noFill/>
          <a:ln w="28575">
            <a:solidFill>
              <a:srgbClr val="FFFF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IMG_00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16137"/>
          <a:stretch/>
        </p:blipFill>
        <p:spPr bwMode="auto">
          <a:xfrm>
            <a:off x="3275856" y="2959867"/>
            <a:ext cx="3672236" cy="281050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7442" y="258060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Чорнобильські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мотиви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0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2"/>
          <a:stretch/>
        </p:blipFill>
        <p:spPr>
          <a:xfrm>
            <a:off x="307397" y="27321"/>
            <a:ext cx="5760640" cy="34048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extBox 11"/>
          <p:cNvSpPr txBox="1"/>
          <p:nvPr/>
        </p:nvSpPr>
        <p:spPr>
          <a:xfrm>
            <a:off x="467544" y="5293066"/>
            <a:ext cx="345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Участь у концерті, присвяченому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ДНЮ ПЕРЕМОГИ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218" y="3427892"/>
            <a:ext cx="48657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Музика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універсальна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Генрі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Лонгфелло </a:t>
            </a:r>
            <a:r>
              <a:rPr lang="ru-RU" sz="1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Уодсворт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87" y="3387911"/>
            <a:ext cx="4624130" cy="34680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63" y="836712"/>
            <a:ext cx="2152048" cy="1661812"/>
          </a:xfrm>
          <a:prstGeom prst="rect">
            <a:avLst/>
          </a:prstGeom>
        </p:spPr>
      </p:pic>
      <p:pic>
        <p:nvPicPr>
          <p:cNvPr id="8" name="Picture 4" descr="http://www.zaspivaj.com/navchannya/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7" y="6040304"/>
            <a:ext cx="520187" cy="58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фото\Фото.Люда\смотр\чек1 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2086" r="7902" b="13663"/>
          <a:stretch/>
        </p:blipFill>
        <p:spPr bwMode="auto">
          <a:xfrm rot="5400000">
            <a:off x="-1256100" y="1681444"/>
            <a:ext cx="5571725" cy="255648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фото\Фото.Люда\смотр\чек1 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1464" r="21928" b="10768"/>
          <a:stretch/>
        </p:blipFill>
        <p:spPr bwMode="auto">
          <a:xfrm>
            <a:off x="6243915" y="173824"/>
            <a:ext cx="2602468" cy="4551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12783" y="6335287"/>
            <a:ext cx="2133600" cy="365125"/>
          </a:xfrm>
        </p:spPr>
        <p:txBody>
          <a:bodyPr/>
          <a:lstStyle/>
          <a:p>
            <a:fld id="{65839AB8-1751-4072-AB36-4AFEEECBF10F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52446" y="3140968"/>
            <a:ext cx="2930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у фестивалі української пісні та міському огляді художньої самодіяльності вчителів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9" name="Picture 42" descr="http://ramki-vsem.ru/ramki/ramki-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2" y="8191"/>
            <a:ext cx="2912493" cy="50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r="23818"/>
          <a:stretch/>
        </p:blipFill>
        <p:spPr>
          <a:xfrm>
            <a:off x="2892058" y="206260"/>
            <a:ext cx="3010650" cy="2690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2" descr=" (699x466, 117Kb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185034"/>
            <a:ext cx="3730730" cy="24785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81925" y="5463259"/>
            <a:ext cx="4717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Музыка не стареет, </a:t>
            </a:r>
            <a:endParaRPr lang="en-US" sz="24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она будет жить столько,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сколько  будет существовать человек.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3478"/>
              </p:ext>
            </p:extLst>
          </p:nvPr>
        </p:nvGraphicFramePr>
        <p:xfrm>
          <a:off x="179512" y="116632"/>
          <a:ext cx="5530468" cy="4864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1" name="Документ" r:id="rId4" imgW="10166045" imgH="8432189" progId="Word.Document.12">
                  <p:embed/>
                </p:oleObj>
              </mc:Choice>
              <mc:Fallback>
                <p:oleObj name="Документ" r:id="rId4" imgW="10166045" imgH="8432189" progId="Word.Document.12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6632"/>
                        <a:ext cx="5530468" cy="4864749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  <a:ln w="9525">
                        <a:solidFill>
                          <a:srgbClr val="984807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681768"/>
              </p:ext>
            </p:extLst>
          </p:nvPr>
        </p:nvGraphicFramePr>
        <p:xfrm>
          <a:off x="5150871" y="1556792"/>
          <a:ext cx="3993129" cy="499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Документ" r:id="rId7" imgW="6750504" imgH="10167845" progId="Word.Document.12">
                  <p:embed/>
                </p:oleObj>
              </mc:Choice>
              <mc:Fallback>
                <p:oleObj name="Документ" r:id="rId7" imgW="6750504" imgH="10167845" progId="Word.Document.12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871" y="1556792"/>
                        <a:ext cx="3993129" cy="4996889"/>
                      </a:xfrm>
                      <a:prstGeom prst="rect">
                        <a:avLst/>
                      </a:prstGeom>
                      <a:solidFill>
                        <a:srgbClr val="DCE6F2"/>
                      </a:solidFill>
                      <a:ln w="9525">
                        <a:solidFill>
                          <a:srgbClr val="0000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136" y="5229200"/>
            <a:ext cx="4608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Випуск святкових газет,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інформаційних листків,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Виставки дитячих робіт «Вернісаж живописних робіт»,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Створення презентацій,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Музичні вікторини.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83316"/>
            <a:ext cx="24971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Мистецький </a:t>
            </a:r>
          </a:p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тиждень</a:t>
            </a:r>
          </a:p>
        </p:txBody>
      </p:sp>
    </p:spTree>
    <p:extLst>
      <p:ext uri="{BB962C8B-B14F-4D97-AF65-F5344CB8AC3E}">
        <p14:creationId xmlns:p14="http://schemas.microsoft.com/office/powerpoint/2010/main" val="6203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1078</Words>
  <Application>Microsoft Office PowerPoint</Application>
  <PresentationFormat>Экран (4:3)</PresentationFormat>
  <Paragraphs>300</Paragraphs>
  <Slides>46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9" baseType="lpstr">
      <vt:lpstr>Batang</vt:lpstr>
      <vt:lpstr>Academia</vt:lpstr>
      <vt:lpstr>AngsanaUPC</vt:lpstr>
      <vt:lpstr>Arial</vt:lpstr>
      <vt:lpstr>Calibri</vt:lpstr>
      <vt:lpstr>Century</vt:lpstr>
      <vt:lpstr>Constantia</vt:lpstr>
      <vt:lpstr>Georgia</vt:lpstr>
      <vt:lpstr>Monotype Corsiva</vt:lpstr>
      <vt:lpstr>Times New Roman</vt:lpstr>
      <vt:lpstr>Wingdings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132</cp:revision>
  <dcterms:created xsi:type="dcterms:W3CDTF">2013-04-27T04:36:27Z</dcterms:created>
  <dcterms:modified xsi:type="dcterms:W3CDTF">2015-03-12T19:14:51Z</dcterms:modified>
</cp:coreProperties>
</file>