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256" r:id="rId3"/>
    <p:sldId id="257" r:id="rId4"/>
    <p:sldId id="259" r:id="rId5"/>
    <p:sldId id="261" r:id="rId6"/>
    <p:sldId id="262" r:id="rId7"/>
    <p:sldId id="263" r:id="rId8"/>
    <p:sldId id="264" r:id="rId9"/>
    <p:sldId id="265" r:id="rId10"/>
    <p:sldId id="260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66" r:id="rId21"/>
    <p:sldId id="279" r:id="rId22"/>
    <p:sldId id="280" r:id="rId23"/>
    <p:sldId id="278" r:id="rId24"/>
    <p:sldId id="281" r:id="rId25"/>
    <p:sldId id="277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5D0A"/>
    <a:srgbClr val="0000FF"/>
    <a:srgbClr val="00FFFF"/>
    <a:srgbClr val="BDBDFF"/>
    <a:srgbClr val="006600"/>
    <a:srgbClr val="00CC00"/>
    <a:srgbClr val="666699"/>
    <a:srgbClr val="0079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072458-E5AE-42BC-BA03-5CD87A63965D}" type="datetimeFigureOut">
              <a:rPr lang="ru-RU" smtClean="0"/>
              <a:t>29.10.2013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E6B58B-B2FD-4418-9574-892D2C22D5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663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F819A-04BC-4739-AF90-4449534D019B}" type="datetime1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015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762F-663F-4BE2-A8FA-93D2D51B25C0}" type="datetime1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008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086CC-4CAF-432F-B628-FE7A6AC9207C}" type="datetime1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77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6679-BED4-4C46-8771-7F01DED8F85D}" type="datetime1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230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7EF5-267D-4792-A900-EDCEAE98AA82}" type="datetime1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50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5F9E4-E3C5-4336-8E73-5B94FB670478}" type="datetime1">
              <a:rPr lang="ru-RU" smtClean="0"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57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9E60A-7316-45BC-8FEC-82394A904834}" type="datetime1">
              <a:rPr lang="ru-RU" smtClean="0"/>
              <a:t>29.10.2013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50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67233-7D71-4B37-B720-B7BE7177070A}" type="datetime1">
              <a:rPr lang="ru-RU" smtClean="0"/>
              <a:t>29.10.2013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96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22486-344A-4880-A4A1-368D9892BF31}" type="datetime1">
              <a:rPr lang="ru-RU" smtClean="0"/>
              <a:t>29.10.2013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58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B2672-3937-4AA8-B526-940F99B1C4F1}" type="datetime1">
              <a:rPr lang="ru-RU" smtClean="0"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8929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6B0FD-3F13-4BEB-AB12-FCA789E8EF8A}" type="datetime1">
              <a:rPr lang="ru-RU" smtClean="0"/>
              <a:t>29.10.2013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631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9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F4F89-CC1E-4480-841D-CB4FEDDD34C7}" type="datetime1">
              <a:rPr lang="ru-RU" smtClean="0"/>
              <a:t>29.10.2013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80098-929B-458C-B29C-1AD6420B85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3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47767-3080-4492-9B9F-79F332E7D135}" type="slidenum">
              <a:rPr lang="ru-RU" smtClean="0"/>
              <a:t>1</a:t>
            </a:fld>
            <a:endParaRPr lang="ru-RU"/>
          </a:p>
        </p:txBody>
      </p:sp>
      <p:pic>
        <p:nvPicPr>
          <p:cNvPr id="1026" name="Picture 2" descr="0b0f7c3c3d03d89e6b99d8d822e7bfea (650x406, 110Kb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9" y="116632"/>
            <a:ext cx="8876848" cy="554461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15816" y="5445224"/>
            <a:ext cx="62896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72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enture" pitchFamily="2" charset="0"/>
              </a:rPr>
              <a:t>Доброго ранку</a:t>
            </a:r>
            <a:endParaRPr lang="ru-RU" sz="72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ventur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0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10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45274" y="1439816"/>
            <a:ext cx="842493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</a:rPr>
              <a:t>Порядок денний: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1.</a:t>
            </a:r>
            <a:r>
              <a:rPr lang="uk-UA" sz="1400" b="1" dirty="0">
                <a:solidFill>
                  <a:schemeClr val="bg1"/>
                </a:solidFill>
              </a:rPr>
              <a:t> </a:t>
            </a:r>
            <a:r>
              <a:rPr lang="uk-UA" sz="1400" dirty="0">
                <a:solidFill>
                  <a:schemeClr val="bg1"/>
                </a:solidFill>
              </a:rPr>
              <a:t>Особливості впровадження нової програми «Музичне мистецтво» 2 клас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2. Психологічні особливості першокласників  та  їх врахування в  навчальному </a:t>
            </a:r>
            <a:r>
              <a:rPr lang="uk-UA" sz="1400" dirty="0" smtClean="0">
                <a:solidFill>
                  <a:schemeClr val="bg1"/>
                </a:solidFill>
              </a:rPr>
              <a:t>процесі</a:t>
            </a:r>
            <a:r>
              <a:rPr lang="uk-UA" sz="1400" dirty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3. Нова програма «Мистецтво»  5 клас – мета, завдання, зміст та особливості   навчальної   </a:t>
            </a:r>
            <a:r>
              <a:rPr lang="uk-UA" sz="1400" dirty="0" smtClean="0">
                <a:solidFill>
                  <a:schemeClr val="bg1"/>
                </a:solidFill>
              </a:rPr>
              <a:t>діяльності</a:t>
            </a:r>
            <a:r>
              <a:rPr lang="uk-UA" sz="1400" dirty="0">
                <a:solidFill>
                  <a:schemeClr val="bg1"/>
                </a:solidFill>
              </a:rPr>
              <a:t>. Обговорення особливостей структурування  навчального матеріалу та  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тематичної  </a:t>
            </a:r>
            <a:r>
              <a:rPr lang="uk-UA" sz="1400" dirty="0">
                <a:solidFill>
                  <a:schemeClr val="bg1"/>
                </a:solidFill>
              </a:rPr>
              <a:t>побудови    програми. 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4. Надання методичної допомоги в поурочному  плануванні, організації </a:t>
            </a:r>
            <a:r>
              <a:rPr lang="uk-UA" sz="1400" dirty="0" err="1">
                <a:solidFill>
                  <a:schemeClr val="bg1"/>
                </a:solidFill>
              </a:rPr>
              <a:t>навчально</a:t>
            </a:r>
            <a:r>
              <a:rPr lang="uk-UA" sz="1400" dirty="0">
                <a:solidFill>
                  <a:schemeClr val="bg1"/>
                </a:solidFill>
              </a:rPr>
              <a:t> - </a:t>
            </a:r>
            <a:r>
              <a:rPr lang="ru-RU" sz="1400" dirty="0">
                <a:solidFill>
                  <a:schemeClr val="bg1"/>
                </a:solidFill>
              </a:rPr>
              <a:t>  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uk-UA" sz="1400" dirty="0">
                <a:solidFill>
                  <a:schemeClr val="bg1"/>
                </a:solidFill>
              </a:rPr>
              <a:t>виховного процесу </a:t>
            </a:r>
            <a:r>
              <a:rPr lang="uk-UA" sz="1400" dirty="0" smtClean="0">
                <a:solidFill>
                  <a:schemeClr val="bg1"/>
                </a:solidFill>
              </a:rPr>
              <a:t>   </a:t>
            </a:r>
          </a:p>
          <a:p>
            <a:r>
              <a:rPr lang="uk-UA" sz="1400" dirty="0">
                <a:solidFill>
                  <a:schemeClr val="bg1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   учителям</a:t>
            </a:r>
            <a:r>
              <a:rPr lang="uk-UA" sz="1400" dirty="0">
                <a:solidFill>
                  <a:schemeClr val="bg1"/>
                </a:solidFill>
              </a:rPr>
              <a:t>, які потребують   консультацій.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188640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Засідання </a:t>
            </a:r>
            <a:r>
              <a:rPr lang="uk-UA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міського методичного об’єднання</a:t>
            </a:r>
            <a:endParaRPr lang="ru-RU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вчителів музичного мистецтва</a:t>
            </a:r>
            <a:endParaRPr lang="ru-RU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29.10.2013 р.</a:t>
            </a:r>
            <a:endParaRPr lang="ru-RU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1139" y="3212976"/>
            <a:ext cx="37439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Слухали</a:t>
            </a:r>
            <a:r>
              <a:rPr lang="uk-UA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n-US" sz="3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Єфременко</a:t>
            </a:r>
            <a:r>
              <a:rPr lang="uk-UA" sz="1400" dirty="0" smtClean="0">
                <a:solidFill>
                  <a:schemeClr val="bg1"/>
                </a:solidFill>
              </a:rPr>
              <a:t> </a:t>
            </a:r>
            <a:r>
              <a:rPr lang="uk-UA" sz="1400" dirty="0">
                <a:solidFill>
                  <a:schemeClr val="bg1"/>
                </a:solidFill>
              </a:rPr>
              <a:t>Л.М. </a:t>
            </a:r>
            <a:endParaRPr lang="ru-RU" sz="1400" dirty="0">
              <a:solidFill>
                <a:schemeClr val="bg1"/>
              </a:solidFill>
            </a:endParaRPr>
          </a:p>
          <a:p>
            <a:pPr lvl="0" algn="ctr"/>
            <a:r>
              <a:rPr lang="uk-UA" sz="1400" dirty="0">
                <a:solidFill>
                  <a:schemeClr val="bg1"/>
                </a:solidFill>
              </a:rPr>
              <a:t>Особливості впровадження нової програми «Музичне мистецтво» 2 клас.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941" y="5750580"/>
            <a:ext cx="483078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err="1" smtClean="0">
                <a:solidFill>
                  <a:schemeClr val="bg1"/>
                </a:solidFill>
              </a:rPr>
              <a:t>Седченко</a:t>
            </a:r>
            <a:r>
              <a:rPr lang="uk-UA" sz="1400" dirty="0" smtClean="0">
                <a:solidFill>
                  <a:schemeClr val="bg1"/>
                </a:solidFill>
              </a:rPr>
              <a:t> Т.Л.</a:t>
            </a:r>
            <a:r>
              <a:rPr lang="uk-UA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  <a:p>
            <a:pPr lvl="0" algn="ctr"/>
            <a:r>
              <a:rPr lang="uk-UA" sz="1400" dirty="0">
                <a:solidFill>
                  <a:schemeClr val="bg1"/>
                </a:solidFill>
              </a:rPr>
              <a:t>Надання методичної допомоги в поурочному  плануванні, </a:t>
            </a:r>
            <a:endParaRPr lang="uk-UA" sz="1400" dirty="0" smtClean="0">
              <a:solidFill>
                <a:schemeClr val="bg1"/>
              </a:solidFill>
            </a:endParaRPr>
          </a:p>
          <a:p>
            <a:pPr lvl="0" algn="ctr"/>
            <a:r>
              <a:rPr lang="uk-UA" sz="1400" dirty="0" smtClean="0">
                <a:solidFill>
                  <a:schemeClr val="bg1"/>
                </a:solidFill>
              </a:rPr>
              <a:t>організації </a:t>
            </a:r>
            <a:r>
              <a:rPr lang="uk-UA" sz="1400" dirty="0" err="1">
                <a:solidFill>
                  <a:schemeClr val="bg1"/>
                </a:solidFill>
              </a:rPr>
              <a:t>навчально</a:t>
            </a:r>
            <a:r>
              <a:rPr lang="uk-UA" sz="1400" dirty="0">
                <a:solidFill>
                  <a:schemeClr val="bg1"/>
                </a:solidFill>
              </a:rPr>
              <a:t> -    </a:t>
            </a:r>
            <a:r>
              <a:rPr lang="uk-UA" sz="1400" dirty="0" smtClean="0">
                <a:solidFill>
                  <a:schemeClr val="bg1"/>
                </a:solidFill>
              </a:rPr>
              <a:t>виховного </a:t>
            </a:r>
            <a:r>
              <a:rPr lang="uk-UA" sz="1400" dirty="0">
                <a:solidFill>
                  <a:schemeClr val="bg1"/>
                </a:solidFill>
              </a:rPr>
              <a:t>процесу  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0" name="Picture 14" descr="http://www.fortunecity.com/tinpan/quartet/615/images/Choir_logo1_3d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989" y="4472179"/>
            <a:ext cx="1872208" cy="116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3" t="13363" r="25201" b="24904"/>
          <a:stretch/>
        </p:blipFill>
        <p:spPr>
          <a:xfrm>
            <a:off x="4824028" y="3043831"/>
            <a:ext cx="4264447" cy="3445413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4214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7733" y="332656"/>
            <a:ext cx="8624552" cy="181588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Особливості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викладання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предмету </a:t>
            </a:r>
          </a:p>
          <a:p>
            <a:pPr algn="ctr"/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 2-х 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класі</a:t>
            </a:r>
            <a:r>
              <a:rPr lang="ru-RU" sz="32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за новою </a:t>
            </a:r>
            <a:r>
              <a:rPr lang="ru-RU" sz="3200" b="1" spc="50" dirty="0" err="1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програмою</a:t>
            </a:r>
            <a:endParaRPr lang="ru-RU" sz="32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Організація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навчально-виховного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процесу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у 2-х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класах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пов’язані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з </a:t>
            </a:r>
            <a:r>
              <a:rPr lang="ru-RU" sz="2400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впровадженням</a:t>
            </a:r>
            <a:r>
              <a:rPr lang="ru-RU" sz="2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нового Державного стандарту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852935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Постає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низка </a:t>
            </a:r>
            <a:r>
              <a:rPr lang="ru-RU" sz="1600" dirty="0" err="1">
                <a:solidFill>
                  <a:schemeClr val="bg1"/>
                </a:solidFill>
              </a:rPr>
              <a:t>завдань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щодо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реалізації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змісту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нових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Державних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стандартів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нових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програм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науково</a:t>
            </a:r>
            <a:r>
              <a:rPr lang="ru-RU" sz="1600" dirty="0">
                <a:solidFill>
                  <a:schemeClr val="bg1"/>
                </a:solidFill>
              </a:rPr>
              <a:t>-методичного та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матеріально-технічного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забезпечення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навчально-виховного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процесу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7969" y="4365104"/>
            <a:ext cx="81040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Уроки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початкових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класах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будуються</a:t>
            </a:r>
            <a:r>
              <a:rPr lang="ru-RU" sz="1600" dirty="0">
                <a:solidFill>
                  <a:schemeClr val="bg1"/>
                </a:solidFill>
              </a:rPr>
              <a:t> за "</a:t>
            </a:r>
            <a:r>
              <a:rPr lang="ru-RU" sz="1600" dirty="0" err="1">
                <a:solidFill>
                  <a:schemeClr val="bg1"/>
                </a:solidFill>
              </a:rPr>
              <a:t>мозаїчним</a:t>
            </a:r>
            <a:r>
              <a:rPr lang="ru-RU" sz="1600" dirty="0">
                <a:solidFill>
                  <a:schemeClr val="bg1"/>
                </a:solidFill>
              </a:rPr>
              <a:t>" принципами.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Діти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на </a:t>
            </a:r>
            <a:r>
              <a:rPr lang="ru-RU" sz="1600" dirty="0" err="1">
                <a:solidFill>
                  <a:schemeClr val="bg1"/>
                </a:solidFill>
              </a:rPr>
              <a:t>уроці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слухають</a:t>
            </a:r>
            <a:r>
              <a:rPr lang="ru-RU" sz="1600" dirty="0">
                <a:solidFill>
                  <a:schemeClr val="bg1"/>
                </a:solidFill>
              </a:rPr>
              <a:t> два-три твори, </a:t>
            </a:r>
            <a:r>
              <a:rPr lang="ru-RU" sz="1600" dirty="0" err="1">
                <a:solidFill>
                  <a:schemeClr val="bg1"/>
                </a:solidFill>
              </a:rPr>
              <a:t>співають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поспівки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пісні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розучують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нову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пісню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виконують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довільні</a:t>
            </a:r>
            <a:r>
              <a:rPr lang="ru-RU" sz="1600" dirty="0">
                <a:solidFill>
                  <a:schemeClr val="bg1"/>
                </a:solidFill>
              </a:rPr>
              <a:t> й </a:t>
            </a:r>
            <a:r>
              <a:rPr lang="ru-RU" sz="1600" dirty="0" err="1">
                <a:solidFill>
                  <a:schemeClr val="bg1"/>
                </a:solidFill>
              </a:rPr>
              <a:t>танцювальні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рухи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обирають</a:t>
            </a:r>
            <a:r>
              <a:rPr lang="ru-RU" sz="1600" dirty="0">
                <a:solidFill>
                  <a:schemeClr val="bg1"/>
                </a:solidFill>
              </a:rPr>
              <a:t> темброво-</a:t>
            </a:r>
            <a:r>
              <a:rPr lang="ru-RU" sz="1600" dirty="0" err="1">
                <a:solidFill>
                  <a:schemeClr val="bg1"/>
                </a:solidFill>
              </a:rPr>
              <a:t>ритмічні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супроводи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розмірковують</a:t>
            </a:r>
            <a:r>
              <a:rPr lang="ru-RU" sz="1600" dirty="0">
                <a:solidFill>
                  <a:schemeClr val="bg1"/>
                </a:solidFill>
              </a:rPr>
              <a:t> про </a:t>
            </a:r>
            <a:r>
              <a:rPr lang="ru-RU" sz="1600" dirty="0" err="1">
                <a:solidFill>
                  <a:schemeClr val="bg1"/>
                </a:solidFill>
              </a:rPr>
              <a:t>музику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проводять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гру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тощо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Така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різноманітність</a:t>
            </a:r>
            <a:r>
              <a:rPr lang="ru-RU" sz="1600" dirty="0">
                <a:solidFill>
                  <a:schemeClr val="bg1"/>
                </a:solidFill>
              </a:rPr>
              <a:t> форм </a:t>
            </a:r>
            <a:r>
              <a:rPr lang="ru-RU" sz="1600" dirty="0" err="1">
                <a:solidFill>
                  <a:schemeClr val="bg1"/>
                </a:solidFill>
              </a:rPr>
              <a:t>роботи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може</a:t>
            </a:r>
            <a:r>
              <a:rPr lang="ru-RU" sz="1600" dirty="0">
                <a:solidFill>
                  <a:schemeClr val="bg1"/>
                </a:solidFill>
              </a:rPr>
              <a:t> бути позитивною,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якщо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вона </a:t>
            </a:r>
            <a:r>
              <a:rPr lang="ru-RU" sz="1600" dirty="0" err="1">
                <a:solidFill>
                  <a:schemeClr val="bg1"/>
                </a:solidFill>
              </a:rPr>
              <a:t>зумовлена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багатством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змісту</a:t>
            </a:r>
            <a:r>
              <a:rPr lang="ru-RU" sz="1600" dirty="0">
                <a:solidFill>
                  <a:schemeClr val="bg1"/>
                </a:solidFill>
              </a:rPr>
              <a:t> уроку і </a:t>
            </a:r>
            <a:r>
              <a:rPr lang="ru-RU" sz="1600" dirty="0" err="1">
                <a:solidFill>
                  <a:schemeClr val="bg1"/>
                </a:solidFill>
              </a:rPr>
              <a:t>використанням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різних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ігрових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прийомів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11</a:t>
            </a:fld>
            <a:endParaRPr lang="ru-RU"/>
          </a:p>
        </p:txBody>
      </p:sp>
      <p:pic>
        <p:nvPicPr>
          <p:cNvPr id="8" name="Picture 2" descr=" (388x7, 1Kb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6508429"/>
            <a:ext cx="4392488" cy="7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48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864096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</a:rPr>
              <a:t>Наше </a:t>
            </a:r>
            <a:r>
              <a:rPr lang="ru-RU" sz="1600" dirty="0" err="1">
                <a:solidFill>
                  <a:schemeClr val="bg1"/>
                </a:solidFill>
              </a:rPr>
              <a:t>сьогодення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зумовило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появу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багатьох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варіантів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навчальних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програм</a:t>
            </a:r>
            <a:r>
              <a:rPr lang="ru-RU" sz="1600" dirty="0">
                <a:solidFill>
                  <a:schemeClr val="bg1"/>
                </a:solidFill>
              </a:rPr>
              <a:t> з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 для </a:t>
            </a:r>
            <a:r>
              <a:rPr lang="ru-RU" sz="1600" dirty="0" err="1">
                <a:solidFill>
                  <a:schemeClr val="bg1"/>
                </a:solidFill>
              </a:rPr>
              <a:t>загальноосвітньої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школи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однак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спільним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залишається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основне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завдання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– </a:t>
            </a: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вдосконалювати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методику </a:t>
            </a:r>
            <a:r>
              <a:rPr lang="ru-RU" sz="1600" dirty="0" err="1">
                <a:solidFill>
                  <a:schemeClr val="bg1"/>
                </a:solidFill>
              </a:rPr>
              <a:t>проведення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уроків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це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основна</a:t>
            </a:r>
            <a:r>
              <a:rPr lang="ru-RU" sz="1600" dirty="0">
                <a:solidFill>
                  <a:schemeClr val="bg1"/>
                </a:solidFill>
              </a:rPr>
              <a:t> форма </a:t>
            </a:r>
            <a:r>
              <a:rPr lang="ru-RU" sz="1600" dirty="0" err="1">
                <a:solidFill>
                  <a:schemeClr val="bg1"/>
                </a:solidFill>
              </a:rPr>
              <a:t>музичного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виховання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школярів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</a:rPr>
              <a:t>У</a:t>
            </a:r>
            <a:r>
              <a:rPr lang="ru-RU" sz="1600" dirty="0" smtClean="0">
                <a:solidFill>
                  <a:schemeClr val="bg1"/>
                </a:solidFill>
              </a:rPr>
              <a:t>рок </a:t>
            </a:r>
            <a:r>
              <a:rPr lang="ru-RU" sz="1600" dirty="0" err="1" smtClean="0">
                <a:solidFill>
                  <a:schemeClr val="bg1"/>
                </a:solidFill>
              </a:rPr>
              <a:t>мистецтва</a:t>
            </a:r>
            <a:r>
              <a:rPr lang="ru-RU" sz="1600" dirty="0" smtClean="0">
                <a:solidFill>
                  <a:schemeClr val="bg1"/>
                </a:solidFill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</a:rPr>
              <a:t>має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свою </a:t>
            </a:r>
            <a:r>
              <a:rPr lang="ru-RU" sz="1600" dirty="0" err="1" smtClean="0">
                <a:solidFill>
                  <a:schemeClr val="bg1"/>
                </a:solidFill>
              </a:rPr>
              <a:t>специфіку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і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спрямований</a:t>
            </a:r>
            <a:r>
              <a:rPr lang="ru-RU" sz="1600" dirty="0" smtClean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розвиток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емоційного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музично-естетичного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досвіду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учнів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Тематична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побудова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</a:rPr>
              <a:t>дає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можливість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досягти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цілісності</a:t>
            </a:r>
            <a:r>
              <a:rPr lang="ru-RU" sz="1600" dirty="0">
                <a:solidFill>
                  <a:schemeClr val="bg1"/>
                </a:solidFill>
              </a:rPr>
              <a:t> уроку,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де </a:t>
            </a:r>
            <a:r>
              <a:rPr lang="ru-RU" sz="1600" dirty="0" err="1">
                <a:solidFill>
                  <a:schemeClr val="bg1"/>
                </a:solidFill>
              </a:rPr>
              <a:t>розглядаються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різні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грані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 як </a:t>
            </a:r>
            <a:r>
              <a:rPr lang="ru-RU" sz="1600" dirty="0" err="1">
                <a:solidFill>
                  <a:schemeClr val="bg1"/>
                </a:solidFill>
              </a:rPr>
              <a:t>єдиного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цілого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Характерна </a:t>
            </a:r>
            <a:r>
              <a:rPr lang="ru-RU" sz="1600" dirty="0" err="1">
                <a:solidFill>
                  <a:schemeClr val="bg1"/>
                </a:solidFill>
              </a:rPr>
              <a:t>р</a:t>
            </a:r>
            <a:r>
              <a:rPr lang="ru-RU" sz="1600" dirty="0" err="1" smtClean="0">
                <a:solidFill>
                  <a:schemeClr val="bg1"/>
                </a:solidFill>
              </a:rPr>
              <a:t>ізноманітність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музичної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діяльністі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і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особливості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залучення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1600" dirty="0" err="1">
                <a:solidFill>
                  <a:schemeClr val="bg1"/>
                </a:solidFill>
              </a:rPr>
              <a:t>неї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молодших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школярів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Кожен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вид </a:t>
            </a:r>
            <a:r>
              <a:rPr lang="ru-RU" sz="1600" dirty="0" err="1">
                <a:solidFill>
                  <a:schemeClr val="bg1"/>
                </a:solidFill>
              </a:rPr>
              <a:t>музичної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діяльності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потребує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певної</a:t>
            </a:r>
            <a:r>
              <a:rPr lang="ru-RU" sz="1600" dirty="0">
                <a:solidFill>
                  <a:schemeClr val="bg1"/>
                </a:solidFill>
              </a:rPr>
              <a:t> методики </a:t>
            </a:r>
            <a:r>
              <a:rPr lang="ru-RU" sz="1600" dirty="0" err="1">
                <a:solidFill>
                  <a:schemeClr val="bg1"/>
                </a:solidFill>
              </a:rPr>
              <a:t>його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освоєння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 err="1" smtClean="0">
                <a:solidFill>
                  <a:schemeClr val="bg1"/>
                </a:solidFill>
              </a:rPr>
              <a:t>умінні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майстерно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підпорядкувати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різноманітну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діяльність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/</a:t>
            </a:r>
            <a:r>
              <a:rPr lang="ru-RU" sz="1600" dirty="0" err="1">
                <a:solidFill>
                  <a:schemeClr val="bg1"/>
                </a:solidFill>
              </a:rPr>
              <a:t>хоровий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спів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слухання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музично-ритмічні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рухи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гра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елементарних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інструментах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сольфеджування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вправ</a:t>
            </a:r>
            <a:r>
              <a:rPr lang="ru-RU" sz="1600" dirty="0">
                <a:solidFill>
                  <a:schemeClr val="bg1"/>
                </a:solidFill>
              </a:rPr>
              <a:t>/ </a:t>
            </a:r>
            <a:r>
              <a:rPr lang="ru-RU" sz="1600" dirty="0" err="1">
                <a:solidFill>
                  <a:schemeClr val="bg1"/>
                </a:solidFill>
              </a:rPr>
              <a:t>загальній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темі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чверть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Визначаючи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тему уроку, </a:t>
            </a:r>
            <a:r>
              <a:rPr lang="ru-RU" sz="1600" dirty="0" err="1">
                <a:solidFill>
                  <a:schemeClr val="bg1"/>
                </a:solidFill>
              </a:rPr>
              <a:t>варто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виділяти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основні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етапи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роботи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уроці</a:t>
            </a:r>
            <a:r>
              <a:rPr lang="ru-RU" sz="1600" dirty="0">
                <a:solidFill>
                  <a:schemeClr val="bg1"/>
                </a:solidFill>
              </a:rPr>
              <a:t>: 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b="1" dirty="0">
                <a:solidFill>
                  <a:schemeClr val="bg1"/>
                </a:solidFill>
              </a:rPr>
              <a:t>1. </a:t>
            </a:r>
            <a:r>
              <a:rPr lang="ru-RU" b="1" dirty="0" err="1">
                <a:solidFill>
                  <a:schemeClr val="bg1"/>
                </a:solidFill>
              </a:rPr>
              <a:t>Загальна</a:t>
            </a:r>
            <a:r>
              <a:rPr lang="ru-RU" b="1" dirty="0">
                <a:solidFill>
                  <a:schemeClr val="bg1"/>
                </a:solidFill>
              </a:rPr>
              <a:t> тема на </a:t>
            </a:r>
            <a:r>
              <a:rPr lang="ru-RU" b="1" dirty="0" err="1">
                <a:solidFill>
                  <a:schemeClr val="bg1"/>
                </a:solidFill>
              </a:rPr>
              <a:t>чверть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2. </a:t>
            </a:r>
            <a:r>
              <a:rPr lang="ru-RU" b="1" dirty="0" err="1">
                <a:solidFill>
                  <a:schemeClr val="bg1"/>
                </a:solidFill>
              </a:rPr>
              <a:t>Розучування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певної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пісні</a:t>
            </a:r>
            <a:r>
              <a:rPr lang="ru-RU" b="1" dirty="0">
                <a:solidFill>
                  <a:schemeClr val="bg1"/>
                </a:solidFill>
              </a:rPr>
              <a:t> (</a:t>
            </a:r>
            <a:r>
              <a:rPr lang="ru-RU" b="1" dirty="0" err="1" smtClean="0">
                <a:solidFill>
                  <a:schemeClr val="bg1"/>
                </a:solidFill>
              </a:rPr>
              <a:t>ознайомлення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чи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продовження</a:t>
            </a:r>
            <a:r>
              <a:rPr lang="ru-RU" b="1" dirty="0">
                <a:solidFill>
                  <a:schemeClr val="bg1"/>
                </a:solidFill>
              </a:rPr>
              <a:t>)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3. </a:t>
            </a:r>
            <a:r>
              <a:rPr lang="ru-RU" b="1" dirty="0" err="1">
                <a:solidFill>
                  <a:schemeClr val="bg1"/>
                </a:solidFill>
              </a:rPr>
              <a:t>Конкретний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матеріал</a:t>
            </a:r>
            <a:r>
              <a:rPr lang="ru-RU" b="1" dirty="0">
                <a:solidFill>
                  <a:schemeClr val="bg1"/>
                </a:solidFill>
              </a:rPr>
              <a:t> з </a:t>
            </a:r>
            <a:r>
              <a:rPr lang="ru-RU" b="1" dirty="0" err="1">
                <a:solidFill>
                  <a:schemeClr val="bg1"/>
                </a:solidFill>
              </a:rPr>
              <a:t>музичної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грамоти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</a:t>
            </a:r>
            <a:r>
              <a:rPr lang="ru-RU" b="1" dirty="0" err="1" smtClean="0">
                <a:solidFill>
                  <a:schemeClr val="bg1"/>
                </a:solidFill>
              </a:rPr>
              <a:t>чи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вправа</a:t>
            </a:r>
            <a:r>
              <a:rPr lang="ru-RU" b="1" dirty="0">
                <a:solidFill>
                  <a:schemeClr val="bg1"/>
                </a:solidFill>
              </a:rPr>
              <a:t> на </a:t>
            </a:r>
            <a:r>
              <a:rPr lang="ru-RU" b="1" dirty="0" err="1">
                <a:solidFill>
                  <a:schemeClr val="bg1"/>
                </a:solidFill>
              </a:rPr>
              <a:t>сольфеджування</a:t>
            </a:r>
            <a:r>
              <a:rPr lang="ru-RU" b="1" dirty="0">
                <a:solidFill>
                  <a:schemeClr val="bg1"/>
                </a:solidFill>
              </a:rPr>
              <a:t>. 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>
                <a:solidFill>
                  <a:schemeClr val="bg1"/>
                </a:solidFill>
              </a:rPr>
              <a:t>4. </a:t>
            </a:r>
            <a:r>
              <a:rPr lang="ru-RU" b="1" dirty="0" err="1">
                <a:solidFill>
                  <a:schemeClr val="bg1"/>
                </a:solidFill>
              </a:rPr>
              <a:t>Твір</a:t>
            </a:r>
            <a:r>
              <a:rPr lang="ru-RU" b="1" dirty="0">
                <a:solidFill>
                  <a:schemeClr val="bg1"/>
                </a:solidFill>
              </a:rPr>
              <a:t> з </a:t>
            </a:r>
            <a:r>
              <a:rPr lang="ru-RU" b="1" dirty="0" err="1">
                <a:solidFill>
                  <a:schemeClr val="bg1"/>
                </a:solidFill>
              </a:rPr>
              <a:t>розділу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слухання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музики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12</a:t>
            </a:fld>
            <a:endParaRPr lang="ru-RU"/>
          </a:p>
        </p:txBody>
      </p:sp>
      <p:pic>
        <p:nvPicPr>
          <p:cNvPr id="4" name="Picture 6" descr="http://www.dreamstime.com/music-notes-banner-thumb88965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30216"/>
            <a:ext cx="2627784" cy="26277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43.radikal.ru/i100/1005/b1/b17014aadadb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6239958"/>
            <a:ext cx="3384376" cy="25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5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110" y="476672"/>
            <a:ext cx="85689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Навчальна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мета </a:t>
            </a:r>
            <a:r>
              <a:rPr lang="ru-RU" sz="1600" dirty="0" err="1" smtClean="0">
                <a:solidFill>
                  <a:schemeClr val="bg1"/>
                </a:solidFill>
              </a:rPr>
              <a:t>охоплюватиме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різні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види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діяльності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її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можна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диференціювати</a:t>
            </a:r>
            <a:r>
              <a:rPr lang="ru-RU" sz="1600" dirty="0">
                <a:solidFill>
                  <a:schemeClr val="bg1"/>
                </a:solidFill>
              </a:rPr>
              <a:t> в таких </a:t>
            </a:r>
            <a:r>
              <a:rPr lang="ru-RU" sz="1600" dirty="0" err="1">
                <a:solidFill>
                  <a:schemeClr val="bg1"/>
                </a:solidFill>
              </a:rPr>
              <a:t>напрямках</a:t>
            </a:r>
            <a:r>
              <a:rPr lang="ru-RU" sz="16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err="1">
                <a:solidFill>
                  <a:schemeClr val="bg1"/>
                </a:solidFill>
              </a:rPr>
              <a:t>працювати</a:t>
            </a:r>
            <a:r>
              <a:rPr lang="ru-RU" sz="1600" dirty="0">
                <a:solidFill>
                  <a:schemeClr val="bg1"/>
                </a:solidFill>
              </a:rPr>
              <a:t> над </a:t>
            </a:r>
            <a:r>
              <a:rPr lang="ru-RU" sz="1600" dirty="0" err="1">
                <a:solidFill>
                  <a:schemeClr val="bg1"/>
                </a:solidFill>
              </a:rPr>
              <a:t>виробленням</a:t>
            </a:r>
            <a:r>
              <a:rPr lang="ru-RU" sz="1600" dirty="0">
                <a:solidFill>
                  <a:schemeClr val="bg1"/>
                </a:solidFill>
              </a:rPr>
              <a:t> вокально-</a:t>
            </a:r>
            <a:r>
              <a:rPr lang="ru-RU" sz="1600" dirty="0" err="1">
                <a:solidFill>
                  <a:schemeClr val="bg1"/>
                </a:solidFill>
              </a:rPr>
              <a:t>хорових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навичок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err="1" smtClean="0">
                <a:solidFill>
                  <a:schemeClr val="bg1"/>
                </a:solidFill>
              </a:rPr>
              <a:t>ознайомити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 новою </a:t>
            </a:r>
            <a:r>
              <a:rPr lang="ru-RU" sz="1600" dirty="0" err="1">
                <a:solidFill>
                  <a:schemeClr val="bg1"/>
                </a:solidFill>
              </a:rPr>
              <a:t>піснею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вивчити</a:t>
            </a:r>
            <a:r>
              <a:rPr lang="ru-RU" sz="1600" dirty="0">
                <a:solidFill>
                  <a:schemeClr val="bg1"/>
                </a:solidFill>
              </a:rPr>
              <a:t> перший куплет і т.п</a:t>
            </a:r>
            <a:r>
              <a:rPr lang="ru-RU" sz="1600" dirty="0" smtClean="0">
                <a:solidFill>
                  <a:schemeClr val="bg1"/>
                </a:solidFill>
              </a:rPr>
              <a:t>.;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err="1" smtClean="0">
                <a:solidFill>
                  <a:schemeClr val="bg1"/>
                </a:solidFill>
              </a:rPr>
              <a:t>добиватись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осмисленого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виконання</a:t>
            </a:r>
            <a:r>
              <a:rPr lang="ru-RU" sz="1600" dirty="0">
                <a:solidFill>
                  <a:schemeClr val="bg1"/>
                </a:solidFill>
              </a:rPr>
              <a:t> фраз у </a:t>
            </a:r>
            <a:r>
              <a:rPr lang="ru-RU" sz="1600" dirty="0" err="1">
                <a:solidFill>
                  <a:schemeClr val="bg1"/>
                </a:solidFill>
              </a:rPr>
              <a:t>пісні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працювати</a:t>
            </a:r>
            <a:r>
              <a:rPr lang="ru-RU" sz="1600" dirty="0">
                <a:solidFill>
                  <a:schemeClr val="bg1"/>
                </a:solidFill>
              </a:rPr>
              <a:t> над </a:t>
            </a:r>
            <a:r>
              <a:rPr lang="ru-RU" sz="1600" dirty="0" err="1">
                <a:solidFill>
                  <a:schemeClr val="bg1"/>
                </a:solidFill>
              </a:rPr>
              <a:t>її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художнім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виконанням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err="1" smtClean="0">
                <a:solidFill>
                  <a:schemeClr val="bg1"/>
                </a:solidFill>
              </a:rPr>
              <a:t>ознайомити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 </a:t>
            </a:r>
            <a:r>
              <a:rPr lang="ru-RU" sz="1600" dirty="0" err="1">
                <a:solidFill>
                  <a:schemeClr val="bg1"/>
                </a:solidFill>
              </a:rPr>
              <a:t>певним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поняттям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грамоти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працювати</a:t>
            </a:r>
            <a:r>
              <a:rPr lang="ru-RU" sz="1600" dirty="0">
                <a:solidFill>
                  <a:schemeClr val="bg1"/>
                </a:solidFill>
              </a:rPr>
              <a:t> над </a:t>
            </a:r>
            <a:r>
              <a:rPr lang="ru-RU" sz="1600" dirty="0" err="1">
                <a:solidFill>
                  <a:schemeClr val="bg1"/>
                </a:solidFill>
              </a:rPr>
              <a:t>виробленням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навичок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сольфеджування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1600" dirty="0" err="1" smtClean="0">
                <a:solidFill>
                  <a:schemeClr val="bg1"/>
                </a:solidFill>
              </a:rPr>
              <a:t>розвивати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навички</a:t>
            </a:r>
            <a:r>
              <a:rPr lang="ru-RU" sz="1600" dirty="0">
                <a:solidFill>
                  <a:schemeClr val="bg1"/>
                </a:solidFill>
              </a:rPr>
              <a:t> активного </a:t>
            </a:r>
            <a:r>
              <a:rPr lang="ru-RU" sz="1600" dirty="0" err="1">
                <a:solidFill>
                  <a:schemeClr val="bg1"/>
                </a:solidFill>
              </a:rPr>
              <a:t>сприймання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вчити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розрізняти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елементи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музичного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вчити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розрізняти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елементи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музичної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мови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</a:t>
            </a:r>
            <a:r>
              <a:rPr lang="ru-RU" sz="1600" dirty="0" err="1" smtClean="0">
                <a:solidFill>
                  <a:schemeClr val="bg1"/>
                </a:solidFill>
              </a:rPr>
              <a:t>використані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для </a:t>
            </a:r>
            <a:r>
              <a:rPr lang="ru-RU" sz="1600" dirty="0" err="1">
                <a:solidFill>
                  <a:schemeClr val="bg1"/>
                </a:solidFill>
              </a:rPr>
              <a:t>створення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певного</a:t>
            </a:r>
            <a:r>
              <a:rPr lang="ru-RU" sz="1600" dirty="0">
                <a:solidFill>
                  <a:schemeClr val="bg1"/>
                </a:solidFill>
              </a:rPr>
              <a:t> образу.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13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5110" y="3356992"/>
            <a:ext cx="828532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Розвивальна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мета уроку, </a:t>
            </a:r>
            <a:r>
              <a:rPr lang="ru-RU" sz="1600" dirty="0" err="1">
                <a:solidFill>
                  <a:schemeClr val="bg1"/>
                </a:solidFill>
              </a:rPr>
              <a:t>однак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щодо</a:t>
            </a:r>
            <a:r>
              <a:rPr lang="ru-RU" sz="1600" dirty="0">
                <a:solidFill>
                  <a:schemeClr val="bg1"/>
                </a:solidFill>
              </a:rPr>
              <a:t> уроку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 тут буде </a:t>
            </a:r>
            <a:r>
              <a:rPr lang="ru-RU" sz="1600" dirty="0" err="1">
                <a:solidFill>
                  <a:schemeClr val="bg1"/>
                </a:solidFill>
              </a:rPr>
              <a:t>постійний</a:t>
            </a:r>
            <a:r>
              <a:rPr lang="ru-RU" sz="1600" dirty="0">
                <a:solidFill>
                  <a:schemeClr val="bg1"/>
                </a:solidFill>
              </a:rPr>
              <a:t> повтор,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все, </a:t>
            </a:r>
            <a:r>
              <a:rPr lang="ru-RU" sz="1600" dirty="0" err="1">
                <a:solidFill>
                  <a:schemeClr val="bg1"/>
                </a:solidFill>
              </a:rPr>
              <a:t>що</a:t>
            </a:r>
            <a:r>
              <a:rPr lang="ru-RU" sz="1600" dirty="0">
                <a:solidFill>
                  <a:schemeClr val="bg1"/>
                </a:solidFill>
              </a:rPr>
              <a:t> проводиться на </a:t>
            </a:r>
            <a:r>
              <a:rPr lang="ru-RU" sz="1600" dirty="0" err="1">
                <a:solidFill>
                  <a:schemeClr val="bg1"/>
                </a:solidFill>
              </a:rPr>
              <a:t>уроці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спрямоване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музичний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розвиток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дитини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сприяє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розвитку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її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музикальності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иховна</a:t>
            </a:r>
            <a:r>
              <a:rPr lang="ru-RU" sz="1400" b="1" dirty="0" smtClean="0"/>
              <a:t> </a:t>
            </a:r>
            <a:r>
              <a:rPr lang="ru-RU" sz="1600" dirty="0">
                <a:solidFill>
                  <a:schemeClr val="bg1"/>
                </a:solidFill>
              </a:rPr>
              <a:t>мета, </a:t>
            </a:r>
            <a:r>
              <a:rPr lang="ru-RU" sz="1600" dirty="0" err="1">
                <a:solidFill>
                  <a:schemeClr val="bg1"/>
                </a:solidFill>
              </a:rPr>
              <a:t>крім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загального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напряму</a:t>
            </a:r>
            <a:r>
              <a:rPr lang="ru-RU" sz="1600" dirty="0">
                <a:solidFill>
                  <a:schemeClr val="bg1"/>
                </a:solidFill>
              </a:rPr>
              <a:t> /</a:t>
            </a:r>
            <a:r>
              <a:rPr lang="ru-RU" sz="1600" dirty="0" err="1">
                <a:solidFill>
                  <a:schemeClr val="bg1"/>
                </a:solidFill>
              </a:rPr>
              <a:t>формувати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художній</a:t>
            </a:r>
            <a:r>
              <a:rPr lang="ru-RU" sz="1600" dirty="0">
                <a:solidFill>
                  <a:schemeClr val="bg1"/>
                </a:solidFill>
              </a:rPr>
              <a:t> смак, </a:t>
            </a:r>
            <a:r>
              <a:rPr lang="ru-RU" sz="1600" dirty="0" err="1">
                <a:solidFill>
                  <a:schemeClr val="bg1"/>
                </a:solidFill>
              </a:rPr>
              <a:t>музичні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інтереси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дітей</a:t>
            </a:r>
            <a:r>
              <a:rPr lang="ru-RU" sz="1600" dirty="0">
                <a:solidFill>
                  <a:schemeClr val="bg1"/>
                </a:solidFill>
              </a:rPr>
              <a:t>/, </a:t>
            </a:r>
            <a:r>
              <a:rPr lang="ru-RU" sz="1600" dirty="0" err="1">
                <a:solidFill>
                  <a:schemeClr val="bg1"/>
                </a:solidFill>
              </a:rPr>
              <a:t>може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конкретні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завдання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відповідно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1600" dirty="0" err="1">
                <a:solidFill>
                  <a:schemeClr val="bg1"/>
                </a:solidFill>
              </a:rPr>
              <a:t>музичного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матеріалу</a:t>
            </a:r>
            <a:r>
              <a:rPr lang="ru-RU" sz="16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>
                <a:solidFill>
                  <a:schemeClr val="bg1"/>
                </a:solidFill>
              </a:rPr>
              <a:t>виховувати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дітей</a:t>
            </a:r>
            <a:r>
              <a:rPr lang="ru-RU" sz="1600" dirty="0">
                <a:solidFill>
                  <a:schemeClr val="bg1"/>
                </a:solidFill>
              </a:rPr>
              <a:t> патріотичні </a:t>
            </a:r>
            <a:r>
              <a:rPr lang="ru-RU" sz="1600" dirty="0" err="1" smtClean="0">
                <a:solidFill>
                  <a:schemeClr val="bg1"/>
                </a:solidFill>
              </a:rPr>
              <a:t>почуття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виховувати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любов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1600" dirty="0" err="1">
                <a:solidFill>
                  <a:schemeClr val="bg1"/>
                </a:solidFill>
              </a:rPr>
              <a:t>рідного</a:t>
            </a:r>
            <a:r>
              <a:rPr lang="ru-RU" sz="1600" dirty="0">
                <a:solidFill>
                  <a:schemeClr val="bg1"/>
                </a:solidFill>
              </a:rPr>
              <a:t> краю, до </a:t>
            </a:r>
            <a:r>
              <a:rPr lang="ru-RU" sz="1600" dirty="0" err="1">
                <a:solidFill>
                  <a:schemeClr val="bg1"/>
                </a:solidFill>
              </a:rPr>
              <a:t>природи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відчуття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її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краси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виховувати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шану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до </a:t>
            </a:r>
            <a:r>
              <a:rPr lang="ru-RU" sz="1600" dirty="0" err="1">
                <a:solidFill>
                  <a:schemeClr val="bg1"/>
                </a:solidFill>
              </a:rPr>
              <a:t>народних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пісень</a:t>
            </a:r>
            <a:r>
              <a:rPr lang="ru-RU" sz="1600" dirty="0">
                <a:solidFill>
                  <a:schemeClr val="bg1"/>
                </a:solidFill>
              </a:rPr>
              <a:t>, до </a:t>
            </a:r>
            <a:r>
              <a:rPr lang="ru-RU" sz="1600" dirty="0" err="1">
                <a:solidFill>
                  <a:schemeClr val="bg1"/>
                </a:solidFill>
              </a:rPr>
              <a:t>народних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традицій</a:t>
            </a:r>
            <a:r>
              <a:rPr lang="ru-RU" sz="1600" dirty="0">
                <a:solidFill>
                  <a:schemeClr val="bg1"/>
                </a:solidFill>
              </a:rPr>
              <a:t>, до </a:t>
            </a:r>
            <a:r>
              <a:rPr lang="ru-RU" sz="1600" dirty="0" err="1">
                <a:solidFill>
                  <a:schemeClr val="bg1"/>
                </a:solidFill>
              </a:rPr>
              <a:t>творчості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композиторів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виховувати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почуття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товариськості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поваги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любові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1600" dirty="0" err="1">
                <a:solidFill>
                  <a:schemeClr val="bg1"/>
                </a:solidFill>
              </a:rPr>
              <a:t>батьків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рідних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15" y="116632"/>
            <a:ext cx="1978528" cy="1424540"/>
          </a:xfrm>
          <a:prstGeom prst="rect">
            <a:avLst/>
          </a:prstGeom>
        </p:spPr>
      </p:pic>
      <p:pic>
        <p:nvPicPr>
          <p:cNvPr id="6" name="Picture 6" descr="http://s006.radikal.ru/i214/1001/43/780ad98ad20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993" y="6103180"/>
            <a:ext cx="3491185" cy="657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2963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49694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омбінований</a:t>
            </a:r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тип уроку</a:t>
            </a:r>
            <a:endParaRPr lang="ru-RU" sz="1400" dirty="0"/>
          </a:p>
          <a:p>
            <a:r>
              <a:rPr lang="ru-RU" sz="1400" dirty="0">
                <a:solidFill>
                  <a:schemeClr val="bg1"/>
                </a:solidFill>
              </a:rPr>
              <a:t>П</a:t>
            </a:r>
            <a:r>
              <a:rPr lang="ru-RU" sz="1600" dirty="0" smtClean="0">
                <a:solidFill>
                  <a:schemeClr val="bg1"/>
                </a:solidFill>
              </a:rPr>
              <a:t>одача </a:t>
            </a:r>
            <a:r>
              <a:rPr lang="ru-RU" sz="1600" dirty="0">
                <a:solidFill>
                  <a:schemeClr val="bg1"/>
                </a:solidFill>
              </a:rPr>
              <a:t>нового </a:t>
            </a:r>
            <a:r>
              <a:rPr lang="ru-RU" sz="1600" dirty="0" err="1">
                <a:solidFill>
                  <a:schemeClr val="bg1"/>
                </a:solidFill>
              </a:rPr>
              <a:t>музичного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матеріалу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ґрунтується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повторенні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закріпленні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попереднього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>
                <a:solidFill>
                  <a:schemeClr val="bg1"/>
                </a:solidFill>
              </a:rPr>
              <a:t>Організаційна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частина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музичне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вітання</a:t>
            </a:r>
            <a:r>
              <a:rPr lang="ru-RU" sz="1600" dirty="0">
                <a:solidFill>
                  <a:schemeClr val="bg1"/>
                </a:solidFill>
              </a:rPr>
              <a:t> /2хв</a:t>
            </a:r>
            <a:r>
              <a:rPr lang="ru-RU" sz="1600" dirty="0" smtClean="0">
                <a:solidFill>
                  <a:schemeClr val="bg1"/>
                </a:solidFill>
              </a:rPr>
              <a:t>/.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Розспівування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 </a:t>
            </a:r>
            <a:r>
              <a:rPr lang="ru-RU" sz="1600" dirty="0" err="1">
                <a:solidFill>
                  <a:schemeClr val="bg1"/>
                </a:solidFill>
              </a:rPr>
              <a:t>освоєнням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грамоти</a:t>
            </a:r>
            <a:r>
              <a:rPr lang="ru-RU" sz="1600" dirty="0">
                <a:solidFill>
                  <a:schemeClr val="bg1"/>
                </a:solidFill>
              </a:rPr>
              <a:t> /8-10 </a:t>
            </a:r>
            <a:r>
              <a:rPr lang="ru-RU" sz="1600" dirty="0" err="1">
                <a:solidFill>
                  <a:schemeClr val="bg1"/>
                </a:solidFill>
              </a:rPr>
              <a:t>хв</a:t>
            </a:r>
            <a:r>
              <a:rPr lang="ru-RU" sz="1600" dirty="0" smtClean="0">
                <a:solidFill>
                  <a:schemeClr val="bg1"/>
                </a:solidFill>
              </a:rPr>
              <a:t>/.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Розучування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пісні</a:t>
            </a:r>
            <a:r>
              <a:rPr lang="ru-RU" sz="1600" dirty="0">
                <a:solidFill>
                  <a:schemeClr val="bg1"/>
                </a:solidFill>
              </a:rPr>
              <a:t> /12-14 </a:t>
            </a:r>
            <a:r>
              <a:rPr lang="ru-RU" sz="1600" dirty="0" err="1">
                <a:solidFill>
                  <a:schemeClr val="bg1"/>
                </a:solidFill>
              </a:rPr>
              <a:t>хв</a:t>
            </a:r>
            <a:r>
              <a:rPr lang="ru-RU" sz="1600" dirty="0" smtClean="0">
                <a:solidFill>
                  <a:schemeClr val="bg1"/>
                </a:solidFill>
              </a:rPr>
              <a:t>/.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Музично-ритмічні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рухи</a:t>
            </a:r>
            <a:r>
              <a:rPr lang="ru-RU" sz="1600" dirty="0">
                <a:solidFill>
                  <a:schemeClr val="bg1"/>
                </a:solidFill>
              </a:rPr>
              <a:t> /3-5 </a:t>
            </a:r>
            <a:r>
              <a:rPr lang="ru-RU" sz="1600" dirty="0" err="1">
                <a:solidFill>
                  <a:schemeClr val="bg1"/>
                </a:solidFill>
              </a:rPr>
              <a:t>хв</a:t>
            </a:r>
            <a:r>
              <a:rPr lang="ru-RU" sz="1600" dirty="0" smtClean="0">
                <a:solidFill>
                  <a:schemeClr val="bg1"/>
                </a:solidFill>
              </a:rPr>
              <a:t>/.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Слухання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 /8-10 </a:t>
            </a:r>
            <a:r>
              <a:rPr lang="ru-RU" sz="1600" dirty="0" err="1">
                <a:solidFill>
                  <a:schemeClr val="bg1"/>
                </a:solidFill>
              </a:rPr>
              <a:t>хв</a:t>
            </a:r>
            <a:r>
              <a:rPr lang="ru-RU" sz="1600" dirty="0" smtClean="0">
                <a:solidFill>
                  <a:schemeClr val="bg1"/>
                </a:solidFill>
              </a:rPr>
              <a:t>/.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Закріплення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опитування</a:t>
            </a:r>
            <a:r>
              <a:rPr lang="ru-RU" sz="1600" dirty="0">
                <a:solidFill>
                  <a:schemeClr val="bg1"/>
                </a:solidFill>
              </a:rPr>
              <a:t> /5-7 </a:t>
            </a:r>
            <a:r>
              <a:rPr lang="ru-RU" sz="1600" dirty="0" err="1">
                <a:solidFill>
                  <a:schemeClr val="bg1"/>
                </a:solidFill>
              </a:rPr>
              <a:t>хв</a:t>
            </a:r>
            <a:r>
              <a:rPr lang="ru-RU" sz="1600" dirty="0" smtClean="0">
                <a:solidFill>
                  <a:schemeClr val="bg1"/>
                </a:solidFill>
              </a:rPr>
              <a:t>/.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Підсумок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уроку, </a:t>
            </a:r>
            <a:r>
              <a:rPr lang="ru-RU" sz="1600" dirty="0" err="1">
                <a:solidFill>
                  <a:schemeClr val="bg1"/>
                </a:solidFill>
              </a:rPr>
              <a:t>завдання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додому</a:t>
            </a:r>
            <a:r>
              <a:rPr lang="ru-RU" sz="1600" dirty="0">
                <a:solidFill>
                  <a:schemeClr val="bg1"/>
                </a:solidFill>
              </a:rPr>
              <a:t> /1-2 </a:t>
            </a:r>
            <a:r>
              <a:rPr lang="ru-RU" sz="1600" dirty="0" err="1">
                <a:solidFill>
                  <a:schemeClr val="bg1"/>
                </a:solidFill>
              </a:rPr>
              <a:t>хв</a:t>
            </a:r>
            <a:r>
              <a:rPr lang="ru-RU" sz="1600" dirty="0" smtClean="0">
                <a:solidFill>
                  <a:schemeClr val="bg1"/>
                </a:solidFill>
              </a:rPr>
              <a:t>/.</a:t>
            </a:r>
          </a:p>
          <a:p>
            <a:pPr marL="285750" indent="-285750">
              <a:buFont typeface="Wingdings" pitchFamily="2" charset="2"/>
              <a:buChar char="ü"/>
            </a:pPr>
            <a:endParaRPr lang="ru-RU" sz="1600" dirty="0">
              <a:solidFill>
                <a:schemeClr val="bg1"/>
              </a:solidFill>
            </a:endParaRPr>
          </a:p>
          <a:p>
            <a:pPr algn="ctr"/>
            <a:r>
              <a:rPr lang="ru-RU" sz="1600" dirty="0" err="1">
                <a:solidFill>
                  <a:schemeClr val="bg1"/>
                </a:solidFill>
              </a:rPr>
              <a:t>Ці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етапи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сприяють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раціональному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використанню</a:t>
            </a:r>
            <a:r>
              <a:rPr lang="ru-RU" sz="1600" dirty="0" smtClean="0">
                <a:solidFill>
                  <a:schemeClr val="bg1"/>
                </a:solidFill>
              </a:rPr>
              <a:t>  часу, </a:t>
            </a:r>
            <a:r>
              <a:rPr lang="ru-RU" sz="1600" dirty="0">
                <a:solidFill>
                  <a:schemeClr val="bg1"/>
                </a:solidFill>
              </a:rPr>
              <a:t>але не </a:t>
            </a:r>
            <a:r>
              <a:rPr lang="ru-RU" sz="1600" dirty="0" err="1">
                <a:solidFill>
                  <a:schemeClr val="bg1"/>
                </a:solidFill>
              </a:rPr>
              <a:t>позбавляють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творчої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ініціативи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r>
              <a:rPr lang="ru-RU" sz="1600" dirty="0" smtClean="0">
                <a:solidFill>
                  <a:schemeClr val="bg1"/>
                </a:solidFill>
              </a:rPr>
              <a:t>Ми </a:t>
            </a:r>
            <a:r>
              <a:rPr lang="ru-RU" sz="1600" dirty="0" err="1" smtClean="0">
                <a:solidFill>
                  <a:schemeClr val="bg1"/>
                </a:solidFill>
              </a:rPr>
              <a:t>можемо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міняти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послідовність</a:t>
            </a:r>
            <a:r>
              <a:rPr lang="ru-RU" sz="1600" dirty="0">
                <a:solidFill>
                  <a:schemeClr val="bg1"/>
                </a:solidFill>
              </a:rPr>
              <a:t> таких </a:t>
            </a:r>
            <a:r>
              <a:rPr lang="ru-RU" sz="1600" dirty="0" err="1">
                <a:solidFill>
                  <a:schemeClr val="bg1"/>
                </a:solidFill>
              </a:rPr>
              <a:t>етапів</a:t>
            </a:r>
            <a:r>
              <a:rPr lang="ru-RU" sz="1600" dirty="0">
                <a:solidFill>
                  <a:schemeClr val="bg1"/>
                </a:solidFill>
              </a:rPr>
              <a:t> уроку, як </a:t>
            </a:r>
            <a:r>
              <a:rPr lang="ru-RU" sz="1600" dirty="0" err="1">
                <a:solidFill>
                  <a:schemeClr val="bg1"/>
                </a:solidFill>
              </a:rPr>
              <a:t>розучування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пісні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слухання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змінюючи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деякою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мірою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дозування</a:t>
            </a:r>
            <a:r>
              <a:rPr lang="ru-RU" sz="1600" dirty="0">
                <a:solidFill>
                  <a:schemeClr val="bg1"/>
                </a:solidFill>
              </a:rPr>
              <a:t> часу.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Зате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музично-ритмічні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рухи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необхідно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обов'язково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проводити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після</a:t>
            </a:r>
            <a:r>
              <a:rPr lang="ru-RU" sz="1600" dirty="0">
                <a:solidFill>
                  <a:schemeClr val="bg1"/>
                </a:solidFill>
              </a:rPr>
              <a:t> 20 </a:t>
            </a:r>
            <a:r>
              <a:rPr lang="ru-RU" sz="1600" dirty="0" err="1">
                <a:solidFill>
                  <a:schemeClr val="bg1"/>
                </a:solidFill>
              </a:rPr>
              <a:t>хв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r>
              <a:rPr lang="ru-RU" sz="1600" dirty="0" smtClean="0">
                <a:solidFill>
                  <a:schemeClr val="bg1"/>
                </a:solidFill>
              </a:rPr>
              <a:t>Уроку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14</a:t>
            </a:fld>
            <a:endParaRPr lang="ru-RU"/>
          </a:p>
        </p:txBody>
      </p:sp>
      <p:pic>
        <p:nvPicPr>
          <p:cNvPr id="4" name="Picture 14" descr="http://www.lib.ru/CULTURE/MUSICACAD/MUZSLOWAR/music12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41" y="1186336"/>
            <a:ext cx="2585686" cy="156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3" r="4644"/>
          <a:stretch/>
        </p:blipFill>
        <p:spPr>
          <a:xfrm>
            <a:off x="423601" y="3987875"/>
            <a:ext cx="3960440" cy="28096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2" t="17579"/>
          <a:stretch/>
        </p:blipFill>
        <p:spPr>
          <a:xfrm>
            <a:off x="4668091" y="4016969"/>
            <a:ext cx="3789118" cy="2751471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2483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898" y="116632"/>
            <a:ext cx="892899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Розспівування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600" dirty="0" err="1" smtClean="0">
                <a:solidFill>
                  <a:schemeClr val="bg1"/>
                </a:solidFill>
              </a:rPr>
              <a:t>Доцільно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продовжити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вправами</a:t>
            </a:r>
            <a:r>
              <a:rPr lang="ru-RU" sz="1600" dirty="0">
                <a:solidFill>
                  <a:schemeClr val="bg1"/>
                </a:solidFill>
              </a:rPr>
              <a:t> за релятивною системою </a:t>
            </a:r>
            <a:r>
              <a:rPr lang="ru-RU" sz="1600" dirty="0" err="1">
                <a:solidFill>
                  <a:schemeClr val="bg1"/>
                </a:solidFill>
              </a:rPr>
              <a:t>сольмізації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Д</a:t>
            </a:r>
            <a:r>
              <a:rPr lang="ru-RU" sz="1600" dirty="0" smtClean="0">
                <a:solidFill>
                  <a:schemeClr val="bg1"/>
                </a:solidFill>
              </a:rPr>
              <a:t>ля </a:t>
            </a:r>
            <a:r>
              <a:rPr lang="ru-RU" sz="1600" dirty="0" err="1">
                <a:solidFill>
                  <a:schemeClr val="bg1"/>
                </a:solidFill>
              </a:rPr>
              <a:t>освоєння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сприяє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виробленню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дітей</a:t>
            </a:r>
            <a:r>
              <a:rPr lang="ru-RU" sz="1600" dirty="0">
                <a:solidFill>
                  <a:schemeClr val="bg1"/>
                </a:solidFill>
              </a:rPr>
              <a:t> чистого </a:t>
            </a:r>
            <a:r>
              <a:rPr lang="ru-RU" sz="1600" dirty="0" err="1">
                <a:solidFill>
                  <a:schemeClr val="bg1"/>
                </a:solidFill>
              </a:rPr>
              <a:t>інтонування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координації</a:t>
            </a:r>
            <a:r>
              <a:rPr lang="ru-RU" sz="1600" dirty="0">
                <a:solidFill>
                  <a:schemeClr val="bg1"/>
                </a:solidFill>
              </a:rPr>
              <a:t> слуху та голосу. </a:t>
            </a:r>
            <a:r>
              <a:rPr lang="ru-RU" sz="1600" dirty="0" err="1">
                <a:solidFill>
                  <a:schemeClr val="bg1"/>
                </a:solidFill>
              </a:rPr>
              <a:t>Р</a:t>
            </a:r>
            <a:r>
              <a:rPr lang="ru-RU" sz="1600" dirty="0" err="1" smtClean="0">
                <a:solidFill>
                  <a:schemeClr val="bg1"/>
                </a:solidFill>
              </a:rPr>
              <a:t>елятивна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система </a:t>
            </a:r>
            <a:r>
              <a:rPr lang="ru-RU" sz="1600" dirty="0" err="1">
                <a:solidFill>
                  <a:schemeClr val="bg1"/>
                </a:solidFill>
              </a:rPr>
              <a:t>спрямована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розвиток</a:t>
            </a:r>
            <a:r>
              <a:rPr lang="ru-RU" sz="1600" dirty="0">
                <a:solidFill>
                  <a:schemeClr val="bg1"/>
                </a:solidFill>
              </a:rPr>
              <a:t> ладового </a:t>
            </a:r>
            <a:r>
              <a:rPr lang="ru-RU" sz="1600" dirty="0" err="1">
                <a:solidFill>
                  <a:schemeClr val="bg1"/>
                </a:solidFill>
              </a:rPr>
              <a:t>чуття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осмисленого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сприймання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співвідношення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звуків</a:t>
            </a:r>
            <a:r>
              <a:rPr lang="ru-RU" sz="1600" dirty="0">
                <a:solidFill>
                  <a:schemeClr val="bg1"/>
                </a:solidFill>
              </a:rPr>
              <a:t>, і </a:t>
            </a:r>
            <a:r>
              <a:rPr lang="ru-RU" sz="1600" dirty="0" err="1">
                <a:solidFill>
                  <a:schemeClr val="bg1"/>
                </a:solidFill>
              </a:rPr>
              <a:t>діти</a:t>
            </a:r>
            <a:r>
              <a:rPr lang="ru-RU" sz="1600" dirty="0">
                <a:solidFill>
                  <a:schemeClr val="bg1"/>
                </a:solidFill>
              </a:rPr>
              <a:t> легко </a:t>
            </a:r>
            <a:r>
              <a:rPr lang="ru-RU" sz="1600" dirty="0" err="1">
                <a:solidFill>
                  <a:schemeClr val="bg1"/>
                </a:solidFill>
              </a:rPr>
              <a:t>співають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різних</a:t>
            </a:r>
            <a:r>
              <a:rPr lang="ru-RU" sz="1600" dirty="0">
                <a:solidFill>
                  <a:schemeClr val="bg1"/>
                </a:solidFill>
              </a:rPr>
              <a:t> тональностях, не </a:t>
            </a:r>
            <a:r>
              <a:rPr lang="ru-RU" sz="1600" dirty="0" err="1">
                <a:solidFill>
                  <a:schemeClr val="bg1"/>
                </a:solidFill>
              </a:rPr>
              <a:t>задумуючись</a:t>
            </a:r>
            <a:r>
              <a:rPr lang="ru-RU" sz="1600" dirty="0">
                <a:solidFill>
                  <a:schemeClr val="bg1"/>
                </a:solidFill>
              </a:rPr>
              <a:t> про </a:t>
            </a:r>
            <a:r>
              <a:rPr lang="ru-RU" sz="1600" dirty="0" err="1" smtClean="0">
                <a:solidFill>
                  <a:schemeClr val="bg1"/>
                </a:solidFill>
              </a:rPr>
              <a:t>тональності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  <a:r>
              <a:rPr lang="ru-RU" sz="1600" dirty="0">
                <a:solidFill>
                  <a:schemeClr val="bg1"/>
                </a:solidFill>
              </a:rPr>
              <a:t>Тут </a:t>
            </a:r>
            <a:r>
              <a:rPr lang="ru-RU" sz="1600" dirty="0" err="1">
                <a:solidFill>
                  <a:schemeClr val="bg1"/>
                </a:solidFill>
              </a:rPr>
              <a:t>кожен</a:t>
            </a:r>
            <a:r>
              <a:rPr lang="ru-RU" sz="1600" dirty="0">
                <a:solidFill>
                  <a:schemeClr val="bg1"/>
                </a:solidFill>
              </a:rPr>
              <a:t> звук - </a:t>
            </a:r>
            <a:r>
              <a:rPr lang="ru-RU" sz="1600" dirty="0" err="1">
                <a:solidFill>
                  <a:schemeClr val="bg1"/>
                </a:solidFill>
              </a:rPr>
              <a:t>це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сходинка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звукоряді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певний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ступінь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який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ручний</a:t>
            </a:r>
            <a:r>
              <a:rPr lang="ru-RU" sz="1600" dirty="0">
                <a:solidFill>
                  <a:schemeClr val="bg1"/>
                </a:solidFill>
              </a:rPr>
              <a:t> знак.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Показ </a:t>
            </a:r>
            <a:r>
              <a:rPr lang="ru-RU" sz="1600" dirty="0">
                <a:solidFill>
                  <a:schemeClr val="bg1"/>
                </a:solidFill>
              </a:rPr>
              <a:t>рукою </a:t>
            </a:r>
            <a:r>
              <a:rPr lang="ru-RU" sz="1600" dirty="0" err="1">
                <a:solidFill>
                  <a:schemeClr val="bg1"/>
                </a:solidFill>
              </a:rPr>
              <a:t>допомагає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дітям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осмислити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рух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мелодії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вгору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чи</a:t>
            </a:r>
            <a:r>
              <a:rPr lang="ru-RU" sz="1600" dirty="0">
                <a:solidFill>
                  <a:schemeClr val="bg1"/>
                </a:solidFill>
              </a:rPr>
              <a:t> вниз, </a:t>
            </a:r>
            <a:r>
              <a:rPr lang="ru-RU" sz="1600" dirty="0" err="1">
                <a:solidFill>
                  <a:schemeClr val="bg1"/>
                </a:solidFill>
              </a:rPr>
              <a:t>або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спів</a:t>
            </a:r>
            <a:r>
              <a:rPr lang="ru-RU" sz="1600" dirty="0">
                <a:solidFill>
                  <a:schemeClr val="bg1"/>
                </a:solidFill>
              </a:rPr>
              <a:t> на одному </a:t>
            </a:r>
            <a:r>
              <a:rPr lang="ru-RU" sz="1600" dirty="0" err="1">
                <a:solidFill>
                  <a:schemeClr val="bg1"/>
                </a:solidFill>
              </a:rPr>
              <a:t>звуці</a:t>
            </a:r>
            <a:r>
              <a:rPr lang="ru-RU" sz="1600" dirty="0">
                <a:solidFill>
                  <a:schemeClr val="bg1"/>
                </a:solidFill>
              </a:rPr>
              <a:t>.  </a:t>
            </a:r>
            <a:r>
              <a:rPr lang="ru-RU" sz="1600" dirty="0" err="1" smtClean="0">
                <a:solidFill>
                  <a:schemeClr val="bg1"/>
                </a:solidFill>
              </a:rPr>
              <a:t>Рекомендується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починати</a:t>
            </a:r>
            <a:r>
              <a:rPr lang="ru-RU" sz="1600" dirty="0">
                <a:solidFill>
                  <a:schemeClr val="bg1"/>
                </a:solidFill>
              </a:rPr>
              <a:t> з </a:t>
            </a:r>
            <a:r>
              <a:rPr lang="ru-RU" sz="1600" dirty="0" err="1">
                <a:solidFill>
                  <a:schemeClr val="bg1"/>
                </a:solidFill>
              </a:rPr>
              <a:t>ступеня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зо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бо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це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примарна </a:t>
            </a:r>
            <a:r>
              <a:rPr lang="ru-RU" sz="1600" dirty="0">
                <a:solidFill>
                  <a:schemeClr val="bg1"/>
                </a:solidFill>
              </a:rPr>
              <a:t>зона </a:t>
            </a:r>
            <a:r>
              <a:rPr lang="ru-RU" sz="1600" dirty="0" err="1">
                <a:solidFill>
                  <a:schemeClr val="bg1"/>
                </a:solidFill>
              </a:rPr>
              <a:t>звучання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дитячого</a:t>
            </a:r>
            <a:r>
              <a:rPr lang="ru-RU" sz="1600" dirty="0">
                <a:solidFill>
                  <a:schemeClr val="bg1"/>
                </a:solidFill>
              </a:rPr>
              <a:t> голосу.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Для </a:t>
            </a:r>
            <a:r>
              <a:rPr lang="ru-RU" sz="1600" dirty="0">
                <a:solidFill>
                  <a:schemeClr val="bg1"/>
                </a:solidFill>
              </a:rPr>
              <a:t>настройки </a:t>
            </a:r>
            <a:r>
              <a:rPr lang="ru-RU" sz="1600" dirty="0" err="1">
                <a:solidFill>
                  <a:schemeClr val="bg1"/>
                </a:solidFill>
              </a:rPr>
              <a:t>вчитель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може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співати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зо</a:t>
            </a:r>
            <a:r>
              <a:rPr lang="ru-RU" sz="1600" dirty="0">
                <a:solidFill>
                  <a:schemeClr val="bg1"/>
                </a:solidFill>
              </a:rPr>
              <a:t>, яке </a:t>
            </a:r>
            <a:r>
              <a:rPr lang="ru-RU" sz="1600" dirty="0" err="1">
                <a:solidFill>
                  <a:schemeClr val="bg1"/>
                </a:solidFill>
              </a:rPr>
              <a:t>відповідає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різним</a:t>
            </a:r>
            <a:r>
              <a:rPr lang="ru-RU" sz="1600" dirty="0">
                <a:solidFill>
                  <a:schemeClr val="bg1"/>
                </a:solidFill>
              </a:rPr>
              <a:t> звукам </a:t>
            </a:r>
            <a:r>
              <a:rPr lang="ru-RU" sz="1600" dirty="0" err="1">
                <a:solidFill>
                  <a:schemeClr val="bg1"/>
                </a:solidFill>
              </a:rPr>
              <a:t>абсолютної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системи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/соль, ля, фа/, а </a:t>
            </a:r>
            <a:r>
              <a:rPr lang="ru-RU" sz="1600" dirty="0" err="1">
                <a:solidFill>
                  <a:schemeClr val="bg1"/>
                </a:solidFill>
              </a:rPr>
              <a:t>діти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навчаються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самостійно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заданого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співати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третій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ступінь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478" y="4187639"/>
            <a:ext cx="59584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err="1">
                <a:solidFill>
                  <a:schemeClr val="bg1"/>
                </a:solidFill>
              </a:rPr>
              <a:t>Графічний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запис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довгих</a:t>
            </a:r>
            <a:r>
              <a:rPr lang="ru-RU" sz="1400" dirty="0">
                <a:solidFill>
                  <a:schemeClr val="bg1"/>
                </a:solidFill>
              </a:rPr>
              <a:t> і коротких </a:t>
            </a:r>
            <a:r>
              <a:rPr lang="ru-RU" sz="1400" dirty="0" err="1">
                <a:solidFill>
                  <a:schemeClr val="bg1"/>
                </a:solidFill>
              </a:rPr>
              <a:t>звуків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дає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можливість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учням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фіксувати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не </a:t>
            </a:r>
            <a:r>
              <a:rPr lang="ru-RU" sz="1400" dirty="0" err="1">
                <a:solidFill>
                  <a:schemeClr val="bg1"/>
                </a:solidFill>
              </a:rPr>
              <a:t>лише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придумані</a:t>
            </a:r>
            <a:r>
              <a:rPr lang="ru-RU" sz="1400" dirty="0">
                <a:solidFill>
                  <a:schemeClr val="bg1"/>
                </a:solidFill>
              </a:rPr>
              <a:t> ними </a:t>
            </a:r>
            <a:r>
              <a:rPr lang="ru-RU" sz="1400" dirty="0" err="1">
                <a:solidFill>
                  <a:schemeClr val="bg1"/>
                </a:solidFill>
              </a:rPr>
              <a:t>ритмічні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вправи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а </a:t>
            </a:r>
            <a:r>
              <a:rPr lang="ru-RU" sz="1400" dirty="0">
                <a:solidFill>
                  <a:schemeClr val="bg1"/>
                </a:solidFill>
              </a:rPr>
              <a:t>й </a:t>
            </a:r>
            <a:r>
              <a:rPr lang="ru-RU" sz="1400" dirty="0" err="1">
                <a:solidFill>
                  <a:schemeClr val="bg1"/>
                </a:solidFill>
              </a:rPr>
              <a:t>вокальні</a:t>
            </a:r>
            <a:r>
              <a:rPr lang="ru-RU" sz="1400" dirty="0">
                <a:solidFill>
                  <a:schemeClr val="bg1"/>
                </a:solidFill>
              </a:rPr>
              <a:t> - з </a:t>
            </a:r>
            <a:r>
              <a:rPr lang="ru-RU" sz="1400" dirty="0" err="1">
                <a:solidFill>
                  <a:schemeClr val="bg1"/>
                </a:solidFill>
              </a:rPr>
              <a:t>записом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складових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назв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ступенів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r>
              <a:rPr lang="ru-RU" sz="1400" dirty="0" err="1">
                <a:solidFill>
                  <a:schemeClr val="bg1"/>
                </a:solidFill>
              </a:rPr>
              <a:t>які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використовуються</a:t>
            </a:r>
            <a:r>
              <a:rPr lang="ru-RU" sz="1400" dirty="0">
                <a:solidFill>
                  <a:schemeClr val="bg1"/>
                </a:solidFill>
              </a:rPr>
              <a:t>. 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Володіння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нотним</a:t>
            </a:r>
            <a:r>
              <a:rPr lang="ru-RU" sz="1400" dirty="0" smtClean="0">
                <a:solidFill>
                  <a:schemeClr val="bg1"/>
                </a:solidFill>
              </a:rPr>
              <a:t> письмом </a:t>
            </a:r>
            <a:r>
              <a:rPr lang="ru-RU" sz="1400" dirty="0" err="1" smtClean="0">
                <a:solidFill>
                  <a:schemeClr val="bg1"/>
                </a:solidFill>
              </a:rPr>
              <a:t>поглиблює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розуміння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музичної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мови</a:t>
            </a:r>
            <a:r>
              <a:rPr lang="ru-RU" sz="1400" dirty="0" smtClean="0">
                <a:solidFill>
                  <a:schemeClr val="bg1"/>
                </a:solidFill>
              </a:rPr>
              <a:t>,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15</a:t>
            </a:fld>
            <a:endParaRPr lang="ru-RU"/>
          </a:p>
        </p:txBody>
      </p:sp>
      <p:pic>
        <p:nvPicPr>
          <p:cNvPr id="6" name="Picture 2" descr="Минусовки детских песен сборни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945" y="3620576"/>
            <a:ext cx="3042339" cy="304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6" descr="http://img-fotki.yandex.ru/get/4912/65019656.126/0_62ba2_ec34158a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15177"/>
            <a:ext cx="5372660" cy="59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10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60" y="2780928"/>
            <a:ext cx="592249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</a:rPr>
              <a:t>Головне, </a:t>
            </a:r>
            <a:r>
              <a:rPr lang="ru-RU" sz="1400" dirty="0" err="1">
                <a:solidFill>
                  <a:schemeClr val="bg1"/>
                </a:solidFill>
              </a:rPr>
              <a:t>діти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повинні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вчитись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свідомо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співати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кожен</a:t>
            </a:r>
            <a:r>
              <a:rPr lang="ru-RU" sz="1400" dirty="0">
                <a:solidFill>
                  <a:schemeClr val="bg1"/>
                </a:solidFill>
              </a:rPr>
              <a:t> звук, а не </a:t>
            </a:r>
            <a:r>
              <a:rPr lang="ru-RU" sz="1400" dirty="0" err="1">
                <a:solidFill>
                  <a:schemeClr val="bg1"/>
                </a:solidFill>
              </a:rPr>
              <a:t>копіювати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як </a:t>
            </a:r>
            <a:r>
              <a:rPr lang="ru-RU" sz="1400" dirty="0" err="1">
                <a:solidFill>
                  <a:schemeClr val="bg1"/>
                </a:solidFill>
              </a:rPr>
              <a:t>просольфеджував</a:t>
            </a:r>
            <a:r>
              <a:rPr lang="ru-RU" sz="1400" dirty="0">
                <a:solidFill>
                  <a:schemeClr val="bg1"/>
                </a:solidFill>
              </a:rPr>
              <a:t> учитель.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Дитина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вчиться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читати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поступово</a:t>
            </a:r>
            <a:r>
              <a:rPr lang="ru-RU" sz="1400" dirty="0">
                <a:solidFill>
                  <a:schemeClr val="bg1"/>
                </a:solidFill>
              </a:rPr>
              <a:t>, - </a:t>
            </a:r>
            <a:r>
              <a:rPr lang="ru-RU" sz="1400" dirty="0" err="1">
                <a:solidFill>
                  <a:schemeClr val="bg1"/>
                </a:solidFill>
              </a:rPr>
              <a:t>спочатку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називає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букви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потім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поєднує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їх</a:t>
            </a:r>
            <a:r>
              <a:rPr lang="ru-RU" sz="1400" dirty="0">
                <a:solidFill>
                  <a:schemeClr val="bg1"/>
                </a:solidFill>
              </a:rPr>
              <a:t> у </a:t>
            </a:r>
            <a:r>
              <a:rPr lang="ru-RU" sz="1400" dirty="0" err="1">
                <a:solidFill>
                  <a:schemeClr val="bg1"/>
                </a:solidFill>
              </a:rPr>
              <a:t>склади</a:t>
            </a:r>
            <a:r>
              <a:rPr lang="ru-RU" sz="1400" dirty="0">
                <a:solidFill>
                  <a:schemeClr val="bg1"/>
                </a:solidFill>
              </a:rPr>
              <a:t>, слова.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Спочатку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співають</a:t>
            </a:r>
            <a:r>
              <a:rPr lang="ru-RU" sz="1400" dirty="0">
                <a:solidFill>
                  <a:schemeClr val="bg1"/>
                </a:solidFill>
              </a:rPr>
              <a:t> звуки одного-</a:t>
            </a:r>
            <a:r>
              <a:rPr lang="ru-RU" sz="1400" dirty="0" err="1">
                <a:solidFill>
                  <a:schemeClr val="bg1"/>
                </a:solidFill>
              </a:rPr>
              <a:t>двох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тактів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а </a:t>
            </a:r>
            <a:r>
              <a:rPr lang="ru-RU" sz="1400" dirty="0" err="1">
                <a:solidFill>
                  <a:schemeClr val="bg1"/>
                </a:solidFill>
              </a:rPr>
              <a:t>потім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вчаться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їх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поєднувати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відповідно</a:t>
            </a:r>
            <a:r>
              <a:rPr lang="ru-RU" sz="1400" dirty="0">
                <a:solidFill>
                  <a:schemeClr val="bg1"/>
                </a:solidFill>
              </a:rPr>
              <a:t> до ритму.</a:t>
            </a: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/>
            </a:r>
            <a:br>
              <a:rPr lang="ru-RU" sz="1400" dirty="0" smtClean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В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процесі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розспівування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поряд</a:t>
            </a:r>
            <a:r>
              <a:rPr lang="ru-RU" sz="1400" dirty="0">
                <a:solidFill>
                  <a:schemeClr val="bg1"/>
                </a:solidFill>
              </a:rPr>
              <a:t> з </a:t>
            </a:r>
            <a:r>
              <a:rPr lang="ru-RU" sz="1400" dirty="0" err="1">
                <a:solidFill>
                  <a:schemeClr val="bg1"/>
                </a:solidFill>
              </a:rPr>
              <a:t>різноманітними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вправами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які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діти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співають</a:t>
            </a:r>
            <a:r>
              <a:rPr lang="ru-RU" sz="1400" dirty="0">
                <a:solidFill>
                  <a:schemeClr val="bg1"/>
                </a:solidFill>
              </a:rPr>
              <a:t> "на слух",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варто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використовувати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вправи</a:t>
            </a:r>
            <a:r>
              <a:rPr lang="ru-RU" sz="1400" dirty="0">
                <a:solidFill>
                  <a:schemeClr val="bg1"/>
                </a:solidFill>
              </a:rPr>
              <a:t> за релятивною системою </a:t>
            </a:r>
            <a:r>
              <a:rPr lang="ru-RU" sz="1400" dirty="0" err="1">
                <a:solidFill>
                  <a:schemeClr val="bg1"/>
                </a:solidFill>
              </a:rPr>
              <a:t>сольмізації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А </a:t>
            </a:r>
            <a:r>
              <a:rPr lang="ru-RU" sz="1400" dirty="0" err="1" smtClean="0">
                <a:solidFill>
                  <a:schemeClr val="bg1"/>
                </a:solidFill>
              </a:rPr>
              <a:t>далі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брати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вправи</a:t>
            </a:r>
            <a:r>
              <a:rPr lang="ru-RU" sz="1400" dirty="0">
                <a:solidFill>
                  <a:schemeClr val="bg1"/>
                </a:solidFill>
              </a:rPr>
              <a:t> для </a:t>
            </a:r>
            <a:r>
              <a:rPr lang="ru-RU" sz="1400" dirty="0" err="1">
                <a:solidFill>
                  <a:schemeClr val="bg1"/>
                </a:solidFill>
              </a:rPr>
              <a:t>сольфеджування</a:t>
            </a:r>
            <a:r>
              <a:rPr lang="ru-RU" sz="1400" dirty="0">
                <a:solidFill>
                  <a:schemeClr val="bg1"/>
                </a:solidFill>
              </a:rPr>
              <a:t>,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на </a:t>
            </a:r>
            <a:r>
              <a:rPr lang="ru-RU" sz="1400" dirty="0" err="1">
                <a:solidFill>
                  <a:schemeClr val="bg1"/>
                </a:solidFill>
              </a:rPr>
              <a:t>яких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поступово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вивчаються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основи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музичної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грамоти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Перехідною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ланкою</a:t>
            </a:r>
            <a:r>
              <a:rPr lang="ru-RU" sz="1400" dirty="0">
                <a:solidFill>
                  <a:schemeClr val="bg1"/>
                </a:solidFill>
              </a:rPr>
              <a:t> до </a:t>
            </a:r>
            <a:r>
              <a:rPr lang="ru-RU" sz="1400" dirty="0" err="1">
                <a:solidFill>
                  <a:schemeClr val="bg1"/>
                </a:solidFill>
              </a:rPr>
              <a:t>розучування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пісні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endParaRPr lang="ru-RU" sz="1400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bg1"/>
                </a:solidFill>
              </a:rPr>
              <a:t>можуть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бути </a:t>
            </a:r>
            <a:r>
              <a:rPr lang="ru-RU" sz="1400" dirty="0" err="1">
                <a:solidFill>
                  <a:schemeClr val="bg1"/>
                </a:solidFill>
              </a:rPr>
              <a:t>вокальні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імпровізації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коли </a:t>
            </a:r>
            <a:r>
              <a:rPr lang="ru-RU" sz="1400" dirty="0" err="1">
                <a:solidFill>
                  <a:schemeClr val="bg1"/>
                </a:solidFill>
              </a:rPr>
              <a:t>учні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придумують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мелодію</a:t>
            </a:r>
            <a:r>
              <a:rPr lang="ru-RU" sz="1400" dirty="0">
                <a:solidFill>
                  <a:schemeClr val="bg1"/>
                </a:solidFill>
              </a:rPr>
              <a:t> на заданий текст.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7505" y="5261"/>
            <a:ext cx="62646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Вивчення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нотної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доцільно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починати</a:t>
            </a:r>
            <a:r>
              <a:rPr lang="ru-RU" sz="1600" dirty="0">
                <a:solidFill>
                  <a:schemeClr val="bg1"/>
                </a:solidFill>
              </a:rPr>
              <a:t> в 2 </a:t>
            </a:r>
            <a:r>
              <a:rPr lang="ru-RU" sz="1600" dirty="0" err="1" smtClean="0">
                <a:solidFill>
                  <a:schemeClr val="bg1"/>
                </a:solidFill>
              </a:rPr>
              <a:t>класі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коли </a:t>
            </a:r>
            <a:r>
              <a:rPr lang="ru-RU" sz="1600" dirty="0" err="1">
                <a:solidFill>
                  <a:schemeClr val="bg1"/>
                </a:solidFill>
              </a:rPr>
              <a:t>діти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вже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певні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навички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співу</a:t>
            </a:r>
            <a:r>
              <a:rPr lang="ru-RU" sz="1600" dirty="0">
                <a:solidFill>
                  <a:schemeClr val="bg1"/>
                </a:solidFill>
              </a:rPr>
              <a:t> за релятивною системою,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вміють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записувати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відповідні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вправи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Щоб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записувати</a:t>
            </a:r>
            <a:r>
              <a:rPr lang="ru-RU" sz="1600" dirty="0">
                <a:solidFill>
                  <a:schemeClr val="bg1"/>
                </a:solidFill>
              </a:rPr>
              <a:t> слова, </a:t>
            </a:r>
            <a:r>
              <a:rPr lang="ru-RU" sz="1600" dirty="0" err="1">
                <a:solidFill>
                  <a:schemeClr val="bg1"/>
                </a:solidFill>
              </a:rPr>
              <a:t>речення</a:t>
            </a:r>
            <a:r>
              <a:rPr lang="ru-RU" sz="1600" dirty="0">
                <a:solidFill>
                  <a:schemeClr val="bg1"/>
                </a:solidFill>
              </a:rPr>
              <a:t>, люди придумали </a:t>
            </a:r>
            <a:r>
              <a:rPr lang="ru-RU" sz="1600" dirty="0" err="1">
                <a:solidFill>
                  <a:schemeClr val="bg1"/>
                </a:solidFill>
              </a:rPr>
              <a:t>букви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а </a:t>
            </a:r>
            <a:r>
              <a:rPr lang="ru-RU" sz="1600" dirty="0" err="1">
                <a:solidFill>
                  <a:schemeClr val="bg1"/>
                </a:solidFill>
              </a:rPr>
              <a:t>щоб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записувати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мелодії</a:t>
            </a:r>
            <a:r>
              <a:rPr lang="ru-RU" sz="1600" dirty="0">
                <a:solidFill>
                  <a:schemeClr val="bg1"/>
                </a:solidFill>
              </a:rPr>
              <a:t>, люди придумали </a:t>
            </a:r>
            <a:r>
              <a:rPr lang="ru-RU" sz="1600" dirty="0" err="1">
                <a:solidFill>
                  <a:schemeClr val="bg1"/>
                </a:solidFill>
              </a:rPr>
              <a:t>інші</a:t>
            </a:r>
            <a:r>
              <a:rPr lang="ru-RU" sz="1600" dirty="0">
                <a:solidFill>
                  <a:schemeClr val="bg1"/>
                </a:solidFill>
              </a:rPr>
              <a:t> знаки – </a:t>
            </a:r>
            <a:r>
              <a:rPr lang="ru-RU" sz="1600" dirty="0" err="1">
                <a:solidFill>
                  <a:schemeClr val="bg1"/>
                </a:solidFill>
              </a:rPr>
              <a:t>ноти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Подавати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матеріал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поступово</a:t>
            </a:r>
            <a:r>
              <a:rPr lang="ru-RU" sz="1600" dirty="0">
                <a:solidFill>
                  <a:schemeClr val="bg1"/>
                </a:solidFill>
              </a:rPr>
              <a:t> і в такому </a:t>
            </a:r>
            <a:r>
              <a:rPr lang="ru-RU" sz="1600" dirty="0" err="1">
                <a:solidFill>
                  <a:schemeClr val="bg1"/>
                </a:solidFill>
              </a:rPr>
              <a:t>обсязі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який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доступний</a:t>
            </a:r>
            <a:r>
              <a:rPr lang="ru-RU" sz="1600" dirty="0">
                <a:solidFill>
                  <a:schemeClr val="bg1"/>
                </a:solidFill>
              </a:rPr>
              <a:t> для </a:t>
            </a:r>
            <a:r>
              <a:rPr lang="ru-RU" sz="1600" dirty="0" err="1">
                <a:solidFill>
                  <a:schemeClr val="bg1"/>
                </a:solidFill>
              </a:rPr>
              <a:t>осмислення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всім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учням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до </a:t>
            </a:r>
            <a:r>
              <a:rPr lang="ru-RU" sz="1600" dirty="0">
                <a:solidFill>
                  <a:schemeClr val="bg1"/>
                </a:solidFill>
              </a:rPr>
              <a:t>того ж </a:t>
            </a:r>
            <a:r>
              <a:rPr lang="ru-RU" sz="1600" dirty="0" err="1">
                <a:solidFill>
                  <a:schemeClr val="bg1"/>
                </a:solidFill>
              </a:rPr>
              <a:t>вкладатиметься</a:t>
            </a:r>
            <a:r>
              <a:rPr lang="ru-RU" sz="1600" dirty="0">
                <a:solidFill>
                  <a:schemeClr val="bg1"/>
                </a:solidFill>
              </a:rPr>
              <a:t> в час 5-6 </a:t>
            </a:r>
            <a:r>
              <a:rPr lang="ru-RU" sz="1600" dirty="0" err="1">
                <a:solidFill>
                  <a:schemeClr val="bg1"/>
                </a:solidFill>
              </a:rPr>
              <a:t>хв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7" name="Picture 6" descr="http://www.birdwellprimary.org.uk/photographs/After%20School%20Activities/cho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896" y="255550"/>
            <a:ext cx="2614758" cy="23042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55" y="3194804"/>
            <a:ext cx="3410387" cy="255779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8" name="Picture 2" descr="снежинка-анимация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318" y="5913592"/>
            <a:ext cx="505755" cy="50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0"/>
            <a:ext cx="29545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Розучування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пісні</a:t>
            </a:r>
            <a:endParaRPr lang="ru-RU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956" y="620688"/>
            <a:ext cx="77954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</a:rPr>
              <a:t>Г</a:t>
            </a:r>
            <a:r>
              <a:rPr lang="ru-RU" sz="1600" dirty="0" err="1" smtClean="0">
                <a:solidFill>
                  <a:schemeClr val="bg1"/>
                </a:solidFill>
              </a:rPr>
              <a:t>олосові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зв’язки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дітей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молодшого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шкільного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віку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стомлюються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тривалого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співу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Увага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на </a:t>
            </a:r>
            <a:r>
              <a:rPr lang="ru-RU" sz="1600" dirty="0" err="1" smtClean="0">
                <a:solidFill>
                  <a:schemeClr val="bg1"/>
                </a:solidFill>
              </a:rPr>
              <a:t>дикцію</a:t>
            </a:r>
            <a:r>
              <a:rPr lang="ru-RU" sz="1600" dirty="0" smtClean="0">
                <a:solidFill>
                  <a:schemeClr val="bg1"/>
                </a:solidFill>
              </a:rPr>
              <a:t>: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bg1"/>
                </a:solidFill>
              </a:rPr>
              <a:t>текст </a:t>
            </a:r>
            <a:r>
              <a:rPr lang="ru-RU" sz="1600" dirty="0" err="1">
                <a:solidFill>
                  <a:schemeClr val="bg1"/>
                </a:solidFill>
              </a:rPr>
              <a:t>промовляється</a:t>
            </a:r>
            <a:r>
              <a:rPr lang="ru-RU" sz="1600" dirty="0">
                <a:solidFill>
                  <a:schemeClr val="bg1"/>
                </a:solidFill>
              </a:rPr>
              <a:t> тихо </a:t>
            </a:r>
            <a:r>
              <a:rPr lang="ru-RU" sz="1600" dirty="0" err="1">
                <a:solidFill>
                  <a:schemeClr val="bg1"/>
                </a:solidFill>
              </a:rPr>
              <a:t>чи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пошепки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/</a:t>
            </a:r>
            <a:r>
              <a:rPr lang="ru-RU" sz="1600" dirty="0" err="1">
                <a:solidFill>
                  <a:schemeClr val="bg1"/>
                </a:solidFill>
              </a:rPr>
              <a:t>тоді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всі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дикційні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недоліки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виявляються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чіткіше</a:t>
            </a:r>
            <a:r>
              <a:rPr lang="ru-RU" sz="1600" dirty="0">
                <a:solidFill>
                  <a:schemeClr val="bg1"/>
                </a:solidFill>
              </a:rPr>
              <a:t>/, але </a:t>
            </a:r>
            <a:r>
              <a:rPr lang="ru-RU" sz="1600" dirty="0" err="1">
                <a:solidFill>
                  <a:schemeClr val="bg1"/>
                </a:solidFill>
              </a:rPr>
              <a:t>обов’язково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ритмі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пісні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бо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це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вже</a:t>
            </a:r>
            <a:r>
              <a:rPr lang="ru-RU" sz="1600" dirty="0">
                <a:solidFill>
                  <a:schemeClr val="bg1"/>
                </a:solidFill>
              </a:rPr>
              <a:t> перший </a:t>
            </a:r>
            <a:r>
              <a:rPr lang="ru-RU" sz="1600" dirty="0" err="1">
                <a:solidFill>
                  <a:schemeClr val="bg1"/>
                </a:solidFill>
              </a:rPr>
              <a:t>крок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її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розучуванні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Досконала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вимова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слів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ритмі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полегшує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вивчення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мелодії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дає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змогу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зосередитись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на </a:t>
            </a:r>
            <a:r>
              <a:rPr lang="ru-RU" sz="1600" dirty="0" err="1">
                <a:solidFill>
                  <a:schemeClr val="bg1"/>
                </a:solidFill>
              </a:rPr>
              <a:t>художньому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виконанні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пісні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err="1" smtClean="0">
                <a:solidFill>
                  <a:schemeClr val="bg1"/>
                </a:solidFill>
              </a:rPr>
              <a:t>Важливе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значення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вступна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бесіда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1600" dirty="0" err="1" smtClean="0">
                <a:solidFill>
                  <a:schemeClr val="bg1"/>
                </a:solidFill>
              </a:rPr>
              <a:t>пісні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>
                <a:solidFill>
                  <a:schemeClr val="bg1"/>
                </a:solidFill>
              </a:rPr>
              <a:t>яка повинна не </a:t>
            </a:r>
            <a:r>
              <a:rPr lang="ru-RU" sz="1600" dirty="0" err="1">
                <a:solidFill>
                  <a:schemeClr val="bg1"/>
                </a:solidFill>
              </a:rPr>
              <a:t>лише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зацікавити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учнів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smtClean="0">
                <a:solidFill>
                  <a:schemeClr val="bg1"/>
                </a:solidFill>
              </a:rPr>
              <a:t>а </a:t>
            </a:r>
            <a:r>
              <a:rPr lang="ru-RU" sz="1600" dirty="0">
                <a:solidFill>
                  <a:schemeClr val="bg1"/>
                </a:solidFill>
              </a:rPr>
              <a:t>й </a:t>
            </a:r>
            <a:r>
              <a:rPr lang="ru-RU" sz="1600" dirty="0" err="1">
                <a:solidFill>
                  <a:schemeClr val="bg1"/>
                </a:solidFill>
              </a:rPr>
              <a:t>поповнювати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їх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знання</a:t>
            </a:r>
            <a:r>
              <a:rPr lang="ru-RU" sz="1600" dirty="0">
                <a:solidFill>
                  <a:schemeClr val="bg1"/>
                </a:solidFill>
              </a:rPr>
              <a:t> про </a:t>
            </a:r>
            <a:r>
              <a:rPr lang="ru-RU" sz="1600" dirty="0" err="1">
                <a:solidFill>
                  <a:schemeClr val="bg1"/>
                </a:solidFill>
              </a:rPr>
              <a:t>музичний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світ</a:t>
            </a:r>
            <a:r>
              <a:rPr lang="ru-RU" sz="1600" dirty="0">
                <a:solidFill>
                  <a:schemeClr val="bg1"/>
                </a:solidFill>
              </a:rPr>
              <a:t>, де </a:t>
            </a:r>
            <a:r>
              <a:rPr lang="ru-RU" sz="1600" dirty="0" err="1">
                <a:solidFill>
                  <a:schemeClr val="bg1"/>
                </a:solidFill>
              </a:rPr>
              <a:t>кожна</a:t>
            </a:r>
            <a:r>
              <a:rPr lang="ru-RU" sz="1600" dirty="0">
                <a:solidFill>
                  <a:schemeClr val="bg1"/>
                </a:solidFill>
              </a:rPr>
              <a:t> пісня </a:t>
            </a:r>
            <a:r>
              <a:rPr lang="ru-RU" sz="1600" dirty="0" err="1">
                <a:solidFill>
                  <a:schemeClr val="bg1"/>
                </a:solidFill>
              </a:rPr>
              <a:t>має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своє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місце</a:t>
            </a:r>
            <a:r>
              <a:rPr lang="ru-RU" sz="1600" dirty="0">
                <a:solidFill>
                  <a:schemeClr val="bg1"/>
                </a:solidFill>
              </a:rPr>
              <a:t>. 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ru-RU" sz="1600" dirty="0" smtClean="0">
                <a:solidFill>
                  <a:schemeClr val="bg1"/>
                </a:solidFill>
              </a:rPr>
              <a:t>Пісня </a:t>
            </a:r>
            <a:r>
              <a:rPr lang="ru-RU" sz="1600" dirty="0" err="1">
                <a:solidFill>
                  <a:schemeClr val="bg1"/>
                </a:solidFill>
              </a:rPr>
              <a:t>своєрідно</a:t>
            </a:r>
            <a:r>
              <a:rPr lang="ru-RU" sz="1600" dirty="0">
                <a:solidFill>
                  <a:schemeClr val="bg1"/>
                </a:solidFill>
              </a:rPr>
              <a:t> "</a:t>
            </a:r>
            <a:r>
              <a:rPr lang="ru-RU" sz="1600" dirty="0" err="1">
                <a:solidFill>
                  <a:schemeClr val="bg1"/>
                </a:solidFill>
              </a:rPr>
              <a:t>оживає</a:t>
            </a:r>
            <a:r>
              <a:rPr lang="ru-RU" sz="1600" dirty="0">
                <a:solidFill>
                  <a:schemeClr val="bg1"/>
                </a:solidFill>
              </a:rPr>
              <a:t>", коли </a:t>
            </a:r>
            <a:r>
              <a:rPr lang="ru-RU" sz="1600" dirty="0" err="1" smtClean="0">
                <a:solidFill>
                  <a:schemeClr val="bg1"/>
                </a:solidFill>
              </a:rPr>
              <a:t>її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виконувати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 </a:t>
            </a:r>
            <a:r>
              <a:rPr lang="ru-RU" sz="1600" dirty="0" err="1">
                <a:solidFill>
                  <a:schemeClr val="bg1"/>
                </a:solidFill>
              </a:rPr>
              <a:t>музично-ритмічними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рухами</a:t>
            </a:r>
            <a:r>
              <a:rPr lang="ru-RU" sz="1600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похитування</a:t>
            </a:r>
            <a:r>
              <a:rPr lang="ru-RU" sz="1600" dirty="0" smtClean="0">
                <a:solidFill>
                  <a:schemeClr val="bg1"/>
                </a:solidFill>
              </a:rPr>
              <a:t> корпусом </a:t>
            </a:r>
            <a:r>
              <a:rPr lang="ru-RU" sz="1600" dirty="0" err="1" smtClean="0">
                <a:solidFill>
                  <a:schemeClr val="bg1"/>
                </a:solidFill>
              </a:rPr>
              <a:t>поперемінно</a:t>
            </a:r>
            <a:r>
              <a:rPr lang="ru-RU" sz="1600" dirty="0" smtClean="0">
                <a:solidFill>
                  <a:schemeClr val="bg1"/>
                </a:solidFill>
              </a:rPr>
              <a:t> то на </a:t>
            </a:r>
            <a:r>
              <a:rPr lang="ru-RU" sz="1600" dirty="0" err="1" smtClean="0">
                <a:solidFill>
                  <a:schemeClr val="bg1"/>
                </a:solidFill>
              </a:rPr>
              <a:t>лівій,то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направій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нозі</a:t>
            </a:r>
            <a:r>
              <a:rPr lang="ru-RU" sz="1600" dirty="0" smtClean="0">
                <a:solidFill>
                  <a:schemeClr val="bg1"/>
                </a:solidFill>
              </a:rPr>
              <a:t>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помахи</a:t>
            </a:r>
            <a:r>
              <a:rPr lang="ru-RU" sz="1600" dirty="0" smtClean="0">
                <a:solidFill>
                  <a:schemeClr val="bg1"/>
                </a:solidFill>
              </a:rPr>
              <a:t> руками, </a:t>
            </a:r>
            <a:r>
              <a:rPr lang="ru-RU" sz="1600" dirty="0" err="1" smtClean="0">
                <a:solidFill>
                  <a:schemeClr val="bg1"/>
                </a:solidFill>
              </a:rPr>
              <a:t>наче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крильцями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поперемінно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піднімається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високо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ліва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чи</a:t>
            </a:r>
            <a:r>
              <a:rPr lang="ru-RU" sz="1600" dirty="0" smtClean="0">
                <a:solidFill>
                  <a:schemeClr val="bg1"/>
                </a:solidFill>
              </a:rPr>
              <a:t> права нога,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похитування</a:t>
            </a:r>
            <a:r>
              <a:rPr lang="ru-RU" sz="1600" dirty="0" smtClean="0">
                <a:solidFill>
                  <a:schemeClr val="bg1"/>
                </a:solidFill>
              </a:rPr>
              <a:t> корпусом </a:t>
            </a:r>
            <a:r>
              <a:rPr lang="ru-RU" sz="1600" dirty="0" err="1" smtClean="0">
                <a:solidFill>
                  <a:schemeClr val="bg1"/>
                </a:solidFill>
              </a:rPr>
              <a:t>вліво</a:t>
            </a:r>
            <a:r>
              <a:rPr lang="ru-RU" sz="1600" dirty="0" smtClean="0">
                <a:solidFill>
                  <a:schemeClr val="bg1"/>
                </a:solidFill>
              </a:rPr>
              <a:t>-вправо, </a:t>
            </a:r>
            <a:r>
              <a:rPr lang="ru-RU" sz="1600" dirty="0">
                <a:solidFill>
                  <a:schemeClr val="bg1"/>
                </a:solidFill>
              </a:rPr>
              <a:t>показ рукою на </a:t>
            </a:r>
            <a:r>
              <a:rPr lang="ru-RU" sz="1600" dirty="0" smtClean="0">
                <a:solidFill>
                  <a:schemeClr val="bg1"/>
                </a:solidFill>
              </a:rPr>
              <a:t>ногу,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похитування</a:t>
            </a:r>
            <a:r>
              <a:rPr lang="ru-RU" sz="1600" dirty="0" smtClean="0">
                <a:solidFill>
                  <a:schemeClr val="bg1"/>
                </a:solidFill>
              </a:rPr>
              <a:t> корпусом, </a:t>
            </a:r>
            <a:r>
              <a:rPr lang="ru-RU" sz="1600" dirty="0" err="1" smtClean="0">
                <a:solidFill>
                  <a:schemeClr val="bg1"/>
                </a:solidFill>
              </a:rPr>
              <a:t>притуп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1600" dirty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Використання</a:t>
            </a:r>
            <a:r>
              <a:rPr lang="ru-RU" sz="1600" dirty="0" smtClean="0">
                <a:solidFill>
                  <a:schemeClr val="bg1"/>
                </a:solidFill>
              </a:rPr>
              <a:t> для </a:t>
            </a:r>
            <a:r>
              <a:rPr lang="ru-RU" sz="1600" dirty="0" err="1" smtClean="0">
                <a:solidFill>
                  <a:schemeClr val="bg1"/>
                </a:solidFill>
              </a:rPr>
              <a:t>музично-ритмічних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рухів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творів</a:t>
            </a:r>
            <a:endParaRPr lang="en-US" sz="1600" dirty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з репертуару </a:t>
            </a:r>
            <a:r>
              <a:rPr lang="ru-RU" sz="1600" dirty="0" err="1" smtClean="0">
                <a:solidFill>
                  <a:schemeClr val="bg1"/>
                </a:solidFill>
              </a:rPr>
              <a:t>слухання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17</a:t>
            </a:fld>
            <a:endParaRPr lang="ru-RU"/>
          </a:p>
        </p:txBody>
      </p:sp>
      <p:pic>
        <p:nvPicPr>
          <p:cNvPr id="5" name="Picture 2" descr="http://rudocs.exdat.com/pars_docs/tw_refs/294/293383/293383_html_m5e02344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48" y="3861049"/>
            <a:ext cx="3468303" cy="294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8" descr="http://img-fotki.yandex.ru/get/5305/65019656.126/0_62b5c_a1256fea_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589240"/>
            <a:ext cx="4069583" cy="765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41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172" y="221277"/>
            <a:ext cx="80283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Слухання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музики</a:t>
            </a: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як </a:t>
            </a:r>
            <a:r>
              <a:rPr lang="ru-RU" sz="1600" dirty="0" err="1">
                <a:solidFill>
                  <a:schemeClr val="bg1"/>
                </a:solidFill>
              </a:rPr>
              <a:t>етап</a:t>
            </a:r>
            <a:r>
              <a:rPr lang="ru-RU" sz="1600" dirty="0">
                <a:solidFill>
                  <a:schemeClr val="bg1"/>
                </a:solidFill>
              </a:rPr>
              <a:t> уроку </a:t>
            </a:r>
            <a:r>
              <a:rPr lang="ru-RU" sz="1600" dirty="0" err="1">
                <a:solidFill>
                  <a:schemeClr val="bg1"/>
                </a:solidFill>
              </a:rPr>
              <a:t>найбільш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доцільно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проводити</a:t>
            </a:r>
            <a:r>
              <a:rPr lang="ru-RU" sz="1600" dirty="0">
                <a:solidFill>
                  <a:schemeClr val="bg1"/>
                </a:solidFill>
              </a:rPr>
              <a:t> за такою схемою</a:t>
            </a:r>
            <a:r>
              <a:rPr lang="ru-RU" sz="1600" dirty="0" smtClean="0">
                <a:solidFill>
                  <a:schemeClr val="bg1"/>
                </a:solidFill>
              </a:rPr>
              <a:t>: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1. </a:t>
            </a:r>
            <a:r>
              <a:rPr lang="ru-RU" sz="1600" dirty="0" err="1">
                <a:solidFill>
                  <a:schemeClr val="bg1"/>
                </a:solidFill>
              </a:rPr>
              <a:t>Вступне</a:t>
            </a:r>
            <a:r>
              <a:rPr lang="ru-RU" sz="1600" dirty="0">
                <a:solidFill>
                  <a:schemeClr val="bg1"/>
                </a:solidFill>
              </a:rPr>
              <a:t> слово </a:t>
            </a:r>
            <a:r>
              <a:rPr lang="ru-RU" sz="1600" dirty="0" err="1">
                <a:solidFill>
                  <a:schemeClr val="bg1"/>
                </a:solidFill>
              </a:rPr>
              <a:t>вчителя</a:t>
            </a:r>
            <a:r>
              <a:rPr lang="ru-RU" sz="1600" dirty="0">
                <a:solidFill>
                  <a:schemeClr val="bg1"/>
                </a:solidFill>
              </a:rPr>
              <a:t> з </a:t>
            </a:r>
            <a:r>
              <a:rPr lang="ru-RU" sz="1600" dirty="0" err="1">
                <a:solidFill>
                  <a:schemeClr val="bg1"/>
                </a:solidFill>
              </a:rPr>
              <a:t>настановою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1600" dirty="0" err="1">
                <a:solidFill>
                  <a:schemeClr val="bg1"/>
                </a:solidFill>
              </a:rPr>
              <a:t>слухання</a:t>
            </a:r>
            <a:r>
              <a:rPr lang="ru-RU" sz="1600" dirty="0">
                <a:solidFill>
                  <a:schemeClr val="bg1"/>
                </a:solidFill>
              </a:rPr>
              <a:t> у </a:t>
            </a:r>
            <a:r>
              <a:rPr lang="ru-RU" sz="1600" dirty="0" err="1">
                <a:solidFill>
                  <a:schemeClr val="bg1"/>
                </a:solidFill>
              </a:rPr>
              <a:t>формі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завдань</a:t>
            </a:r>
            <a:r>
              <a:rPr lang="ru-RU" sz="1600" dirty="0">
                <a:solidFill>
                  <a:schemeClr val="bg1"/>
                </a:solidFill>
              </a:rPr>
              <a:t> /</a:t>
            </a:r>
            <a:r>
              <a:rPr lang="ru-RU" sz="1600" dirty="0" err="1">
                <a:solidFill>
                  <a:schemeClr val="bg1"/>
                </a:solidFill>
              </a:rPr>
              <a:t>послухати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сказати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який</a:t>
            </a:r>
            <a:r>
              <a:rPr lang="ru-RU" sz="1600" dirty="0">
                <a:solidFill>
                  <a:schemeClr val="bg1"/>
                </a:solidFill>
              </a:rPr>
              <a:t> характер </a:t>
            </a:r>
            <a:r>
              <a:rPr lang="ru-RU" sz="1600" dirty="0" err="1">
                <a:solidFill>
                  <a:schemeClr val="bg1"/>
                </a:solidFill>
              </a:rPr>
              <a:t>чи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настрій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або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що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розповідає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виражав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ця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музика</a:t>
            </a:r>
            <a:r>
              <a:rPr lang="ru-RU" sz="1600" dirty="0" smtClean="0">
                <a:solidFill>
                  <a:schemeClr val="bg1"/>
                </a:solidFill>
              </a:rPr>
              <a:t>/;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2. </a:t>
            </a:r>
            <a:r>
              <a:rPr lang="ru-RU" sz="1600" dirty="0" err="1">
                <a:solidFill>
                  <a:schemeClr val="bg1"/>
                </a:solidFill>
              </a:rPr>
              <a:t>Звучання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 в </a:t>
            </a:r>
            <a:r>
              <a:rPr lang="ru-RU" sz="1600" dirty="0" err="1">
                <a:solidFill>
                  <a:schemeClr val="bg1"/>
                </a:solidFill>
              </a:rPr>
              <a:t>грамзаписі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чи</a:t>
            </a:r>
            <a:r>
              <a:rPr lang="ru-RU" sz="1600" dirty="0">
                <a:solidFill>
                  <a:schemeClr val="bg1"/>
                </a:solidFill>
              </a:rPr>
              <a:t> живому </a:t>
            </a:r>
            <a:r>
              <a:rPr lang="ru-RU" sz="1600" dirty="0" err="1">
                <a:solidFill>
                  <a:schemeClr val="bg1"/>
                </a:solidFill>
              </a:rPr>
              <a:t>виконанні</a:t>
            </a:r>
            <a:r>
              <a:rPr lang="ru-RU" sz="1600" dirty="0">
                <a:solidFill>
                  <a:schemeClr val="bg1"/>
                </a:solidFill>
              </a:rPr>
              <a:t>; </a:t>
            </a:r>
            <a:r>
              <a:rPr lang="ru-RU" sz="1600" dirty="0" smtClean="0">
                <a:solidFill>
                  <a:schemeClr val="bg1"/>
                </a:solidFill>
              </a:rPr>
              <a:t/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3. </a:t>
            </a:r>
            <a:r>
              <a:rPr lang="ru-RU" sz="1600" dirty="0" err="1">
                <a:solidFill>
                  <a:schemeClr val="bg1"/>
                </a:solidFill>
              </a:rPr>
              <a:t>Аналіз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відповідно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1600" dirty="0" err="1">
                <a:solidFill>
                  <a:schemeClr val="bg1"/>
                </a:solidFill>
              </a:rPr>
              <a:t>завдань-настанов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4. </a:t>
            </a:r>
            <a:r>
              <a:rPr lang="ru-RU" sz="1600" dirty="0" err="1">
                <a:solidFill>
                  <a:schemeClr val="bg1"/>
                </a:solidFill>
              </a:rPr>
              <a:t>Повторне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слухання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його</a:t>
            </a:r>
            <a:r>
              <a:rPr lang="ru-RU" sz="1600" dirty="0">
                <a:solidFill>
                  <a:schemeClr val="bg1"/>
                </a:solidFill>
              </a:rPr>
              <a:t> фрагмента, до </a:t>
            </a:r>
            <a:r>
              <a:rPr lang="ru-RU" sz="1600" dirty="0" err="1">
                <a:solidFill>
                  <a:schemeClr val="bg1"/>
                </a:solidFill>
              </a:rPr>
              <a:t>якого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даються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нові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завдання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 </a:t>
            </a: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/</a:t>
            </a:r>
            <a:r>
              <a:rPr lang="ru-RU" sz="1600" dirty="0" err="1" smtClean="0">
                <a:solidFill>
                  <a:schemeClr val="bg1"/>
                </a:solidFill>
              </a:rPr>
              <a:t>спостереження</a:t>
            </a:r>
            <a:r>
              <a:rPr lang="ru-RU" sz="1600" dirty="0" smtClean="0">
                <a:solidFill>
                  <a:schemeClr val="bg1"/>
                </a:solidFill>
              </a:rPr>
              <a:t> за </a:t>
            </a:r>
            <a:r>
              <a:rPr lang="ru-RU" sz="1600" dirty="0" err="1" smtClean="0">
                <a:solidFill>
                  <a:schemeClr val="bg1"/>
                </a:solidFill>
              </a:rPr>
              <a:t>розвивитком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музики</a:t>
            </a:r>
            <a:r>
              <a:rPr lang="ru-RU" sz="1600" dirty="0" smtClean="0">
                <a:solidFill>
                  <a:schemeClr val="bg1"/>
                </a:solidFill>
              </a:rPr>
              <a:t>,  </a:t>
            </a:r>
            <a:r>
              <a:rPr lang="ru-RU" sz="1600" dirty="0" err="1" smtClean="0">
                <a:solidFill>
                  <a:schemeClr val="bg1"/>
                </a:solidFill>
              </a:rPr>
              <a:t>будовою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звучанням</a:t>
            </a:r>
            <a:r>
              <a:rPr lang="ru-RU" sz="1600" dirty="0" smtClean="0">
                <a:solidFill>
                  <a:schemeClr val="bg1"/>
                </a:solidFill>
              </a:rPr>
              <a:t>  </a:t>
            </a:r>
            <a:r>
              <a:rPr lang="ru-RU" sz="1600" dirty="0" err="1" smtClean="0">
                <a:solidFill>
                  <a:schemeClr val="bg1"/>
                </a:solidFill>
              </a:rPr>
              <a:t>інструментів</a:t>
            </a:r>
            <a:r>
              <a:rPr lang="ru-RU" sz="1600" dirty="0" smtClean="0">
                <a:solidFill>
                  <a:schemeClr val="bg1"/>
                </a:solidFill>
              </a:rPr>
              <a:t> /;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>5. </a:t>
            </a:r>
            <a:r>
              <a:rPr lang="ru-RU" sz="1600" dirty="0" err="1">
                <a:solidFill>
                  <a:schemeClr val="bg1"/>
                </a:solidFill>
              </a:rPr>
              <a:t>Підсумковий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аналіз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r>
              <a:rPr lang="ru-RU" sz="1600" dirty="0" err="1">
                <a:solidFill>
                  <a:schemeClr val="bg1"/>
                </a:solidFill>
              </a:rPr>
              <a:t>Повторне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слухання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чи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його</a:t>
            </a:r>
            <a:r>
              <a:rPr lang="ru-RU" sz="1600" dirty="0">
                <a:solidFill>
                  <a:schemeClr val="bg1"/>
                </a:solidFill>
              </a:rPr>
              <a:t> фрагмента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</a:t>
            </a:r>
            <a:r>
              <a:rPr lang="ru-RU" sz="1600" dirty="0" err="1" smtClean="0">
                <a:solidFill>
                  <a:schemeClr val="bg1"/>
                </a:solidFill>
              </a:rPr>
              <a:t>дає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змогу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учням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глибше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вникнути</a:t>
            </a:r>
            <a:r>
              <a:rPr lang="ru-RU" sz="1600" dirty="0">
                <a:solidFill>
                  <a:schemeClr val="bg1"/>
                </a:solidFill>
              </a:rPr>
              <a:t> в </a:t>
            </a:r>
            <a:r>
              <a:rPr lang="ru-RU" sz="1600" dirty="0" err="1">
                <a:solidFill>
                  <a:schemeClr val="bg1"/>
                </a:solidFill>
              </a:rPr>
              <a:t>його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зміст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і.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18</a:t>
            </a:fld>
            <a:endParaRPr lang="ru-RU"/>
          </a:p>
        </p:txBody>
      </p:sp>
      <p:pic>
        <p:nvPicPr>
          <p:cNvPr id="5" name="Picture 4" descr="http://www.verolanuova.com/radiobasilica/wp-content/uploads/2012/09/note-vi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301" y="3429000"/>
            <a:ext cx="3631628" cy="266924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0188" y="4268593"/>
            <a:ext cx="498151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Д</a:t>
            </a:r>
            <a:r>
              <a:rPr lang="ru-RU" dirty="0" err="1" smtClean="0">
                <a:solidFill>
                  <a:schemeClr val="bg1"/>
                </a:solidFill>
              </a:rPr>
              <a:t>итина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психологічно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настроюється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err="1" smtClean="0">
                <a:solidFill>
                  <a:schemeClr val="bg1"/>
                </a:solidFill>
              </a:rPr>
              <a:t>певну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музичну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діяльність</a:t>
            </a:r>
            <a:r>
              <a:rPr lang="ru-RU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і </a:t>
            </a:r>
            <a:r>
              <a:rPr lang="ru-RU" dirty="0" err="1">
                <a:solidFill>
                  <a:schemeClr val="bg1"/>
                </a:solidFill>
              </a:rPr>
              <a:t>раптово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 smtClean="0">
                <a:solidFill>
                  <a:schemeClr val="bg1"/>
                </a:solidFill>
              </a:rPr>
              <a:t>переходити</a:t>
            </a:r>
            <a:endParaRPr lang="ru-RU" dirty="0" smtClean="0">
              <a:solidFill>
                <a:schemeClr val="bg1"/>
              </a:solidFill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з одного виду </a:t>
            </a:r>
            <a:r>
              <a:rPr lang="ru-RU" dirty="0" err="1">
                <a:solidFill>
                  <a:schemeClr val="bg1"/>
                </a:solidFill>
              </a:rPr>
              <a:t>діяльності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інший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</a:rPr>
              <a:t>небажано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http://i072.radikal.ru/1110/d3/cebb667d69f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46" y="6217228"/>
            <a:ext cx="1950966" cy="39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148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6768" y="0"/>
            <a:ext cx="35784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Домашні</a:t>
            </a:r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завдання</a:t>
            </a:r>
            <a:endParaRPr 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8843" y="584775"/>
            <a:ext cx="7435971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них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dirty="0">
                <a:solidFill>
                  <a:schemeClr val="bg1"/>
                </a:solidFill>
              </a:rPr>
              <a:t>1. </a:t>
            </a:r>
            <a:r>
              <a:rPr lang="ru-RU" dirty="0" err="1">
                <a:solidFill>
                  <a:schemeClr val="bg1"/>
                </a:solidFill>
              </a:rPr>
              <a:t>Придумати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ритмічну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вправу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записати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графічно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2. </a:t>
            </a:r>
            <a:r>
              <a:rPr lang="ru-RU" dirty="0" err="1">
                <a:solidFill>
                  <a:schemeClr val="bg1"/>
                </a:solidFill>
              </a:rPr>
              <a:t>Придумати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вправу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вивчені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ступені</a:t>
            </a:r>
            <a:r>
              <a:rPr lang="ru-RU" dirty="0">
                <a:solidFill>
                  <a:schemeClr val="bg1"/>
                </a:solidFill>
              </a:rPr>
              <a:t> / </a:t>
            </a:r>
            <a:r>
              <a:rPr lang="ru-RU" dirty="0" err="1">
                <a:solidFill>
                  <a:schemeClr val="bg1"/>
                </a:solidFill>
              </a:rPr>
              <a:t>зо.ві.ра</a:t>
            </a:r>
            <a:r>
              <a:rPr lang="ru-RU" dirty="0">
                <a:solidFill>
                  <a:schemeClr val="bg1"/>
                </a:solidFill>
              </a:rPr>
              <a:t>/. </a:t>
            </a:r>
            <a:r>
              <a:rPr lang="ru-RU" dirty="0" err="1">
                <a:solidFill>
                  <a:schemeClr val="bg1"/>
                </a:solidFill>
              </a:rPr>
              <a:t>Записати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її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графічно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3. </a:t>
            </a:r>
            <a:r>
              <a:rPr lang="ru-RU" dirty="0" err="1" smtClean="0">
                <a:solidFill>
                  <a:schemeClr val="bg1"/>
                </a:solidFill>
              </a:rPr>
              <a:t>Вдома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виконати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пісню</a:t>
            </a:r>
            <a:r>
              <a:rPr lang="ru-RU" dirty="0">
                <a:solidFill>
                  <a:schemeClr val="bg1"/>
                </a:solidFill>
              </a:rPr>
              <a:t> з </a:t>
            </a:r>
            <a:r>
              <a:rPr lang="ru-RU" dirty="0" err="1">
                <a:solidFill>
                  <a:schemeClr val="bg1"/>
                </a:solidFill>
              </a:rPr>
              <a:t>музично-ритмічними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рухами</a:t>
            </a:r>
            <a:r>
              <a:rPr lang="ru-RU" dirty="0">
                <a:solidFill>
                  <a:schemeClr val="bg1"/>
                </a:solidFill>
              </a:rPr>
              <a:t> для </a:t>
            </a:r>
            <a:r>
              <a:rPr lang="ru-RU" dirty="0" err="1">
                <a:solidFill>
                  <a:schemeClr val="bg1"/>
                </a:solidFill>
              </a:rPr>
              <a:t>батьків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4. </a:t>
            </a:r>
            <a:r>
              <a:rPr lang="ru-RU" dirty="0" err="1">
                <a:solidFill>
                  <a:schemeClr val="bg1"/>
                </a:solidFill>
              </a:rPr>
              <a:t>Намалювати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малюнок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враженням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музики</a:t>
            </a:r>
            <a:r>
              <a:rPr lang="ru-RU" dirty="0">
                <a:solidFill>
                  <a:schemeClr val="bg1"/>
                </a:solidFill>
              </a:rPr>
              <a:t>, яку </a:t>
            </a:r>
            <a:r>
              <a:rPr lang="ru-RU" dirty="0" err="1">
                <a:solidFill>
                  <a:schemeClr val="bg1"/>
                </a:solidFill>
              </a:rPr>
              <a:t>слухали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уроці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</a:t>
            </a:r>
            <a:r>
              <a:rPr lang="ru-RU" dirty="0" err="1" smtClean="0">
                <a:solidFill>
                  <a:schemeClr val="bg1"/>
                </a:solidFill>
              </a:rPr>
              <a:t>чи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під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враженням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розученої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пісні</a:t>
            </a:r>
            <a:r>
              <a:rPr lang="ru-RU" dirty="0" smtClean="0">
                <a:solidFill>
                  <a:schemeClr val="bg1"/>
                </a:solidFill>
              </a:rPr>
              <a:t>;</a:t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5. </a:t>
            </a:r>
            <a:r>
              <a:rPr lang="ru-RU" dirty="0" err="1">
                <a:solidFill>
                  <a:schemeClr val="bg1"/>
                </a:solidFill>
              </a:rPr>
              <a:t>Протягом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тижня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уважно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слухати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музичні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радіо</a:t>
            </a:r>
            <a:r>
              <a:rPr lang="ru-RU" dirty="0">
                <a:solidFill>
                  <a:schemeClr val="bg1"/>
                </a:solidFill>
              </a:rPr>
              <a:t>- і </a:t>
            </a:r>
            <a:r>
              <a:rPr lang="ru-RU" dirty="0" err="1">
                <a:solidFill>
                  <a:schemeClr val="bg1"/>
                </a:solidFill>
              </a:rPr>
              <a:t>телепередачі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</a:t>
            </a:r>
            <a:r>
              <a:rPr lang="ru-RU" dirty="0" err="1" smtClean="0">
                <a:solidFill>
                  <a:schemeClr val="bg1"/>
                </a:solidFill>
              </a:rPr>
              <a:t>записати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назви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творів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пісень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r>
              <a:rPr lang="ru-RU" dirty="0" err="1">
                <a:solidFill>
                  <a:schemeClr val="bg1"/>
                </a:solidFill>
              </a:rPr>
              <a:t>які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сподобались</a:t>
            </a:r>
            <a:r>
              <a:rPr lang="ru-RU" dirty="0">
                <a:solidFill>
                  <a:schemeClr val="bg1"/>
                </a:solidFill>
              </a:rPr>
              <a:t> і </a:t>
            </a:r>
            <a:r>
              <a:rPr lang="ru-RU" dirty="0" err="1">
                <a:solidFill>
                  <a:schemeClr val="bg1"/>
                </a:solidFill>
              </a:rPr>
              <a:t>запам’ятались</a:t>
            </a:r>
            <a:r>
              <a:rPr lang="ru-RU" dirty="0">
                <a:solidFill>
                  <a:schemeClr val="bg1"/>
                </a:solidFill>
              </a:rPr>
              <a:t>,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    </a:t>
            </a:r>
            <a:r>
              <a:rPr lang="ru-RU" dirty="0" err="1" smtClean="0">
                <a:solidFill>
                  <a:schemeClr val="bg1"/>
                </a:solidFill>
              </a:rPr>
              <a:t>розповісти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про них у </a:t>
            </a:r>
            <a:r>
              <a:rPr lang="ru-RU" dirty="0" err="1">
                <a:solidFill>
                  <a:schemeClr val="bg1"/>
                </a:solidFill>
              </a:rPr>
              <a:t>класі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02180B-0809-4258-98C2-46E19F009238}" type="slidenum">
              <a:rPr lang="ru-RU" smtClean="0"/>
              <a:t>19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70" y="3508652"/>
            <a:ext cx="4123424" cy="31249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6874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2</a:t>
            </a:fld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193451" y="4169505"/>
            <a:ext cx="7022713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</a:rPr>
              <a:t>                                                 Порядок </a:t>
            </a:r>
            <a:r>
              <a:rPr lang="uk-UA" b="1" dirty="0">
                <a:solidFill>
                  <a:schemeClr val="bg1"/>
                </a:solidFill>
              </a:rPr>
              <a:t>денний: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 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1.Методичні </a:t>
            </a:r>
            <a:r>
              <a:rPr lang="ru-RU" sz="1400" dirty="0" err="1">
                <a:solidFill>
                  <a:schemeClr val="bg1"/>
                </a:solidFill>
              </a:rPr>
              <a:t>рекомендації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щодо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викладання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uk-UA" sz="1400" dirty="0">
                <a:solidFill>
                  <a:schemeClr val="bg1"/>
                </a:solidFill>
              </a:rPr>
              <a:t>  </a:t>
            </a:r>
            <a:r>
              <a:rPr lang="ru-RU" sz="1400" dirty="0" err="1">
                <a:solidFill>
                  <a:schemeClr val="bg1"/>
                </a:solidFill>
              </a:rPr>
              <a:t>дисциплін</a:t>
            </a:r>
            <a:r>
              <a:rPr lang="ru-RU" sz="1400" dirty="0">
                <a:solidFill>
                  <a:schemeClr val="bg1"/>
                </a:solidFill>
              </a:rPr>
              <a:t>  </a:t>
            </a:r>
            <a:r>
              <a:rPr lang="ru-RU" sz="1400" dirty="0" err="1">
                <a:solidFill>
                  <a:schemeClr val="bg1"/>
                </a:solidFill>
              </a:rPr>
              <a:t>художньо</a:t>
            </a:r>
            <a:r>
              <a:rPr lang="ru-RU" sz="1400" dirty="0">
                <a:solidFill>
                  <a:schemeClr val="bg1"/>
                </a:solidFill>
              </a:rPr>
              <a:t> - </a:t>
            </a:r>
            <a:r>
              <a:rPr lang="ru-RU" sz="1400" dirty="0" err="1">
                <a:solidFill>
                  <a:schemeClr val="bg1"/>
                </a:solidFill>
              </a:rPr>
              <a:t>естетичного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</a:p>
          <a:p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   циклу у 201</a:t>
            </a:r>
            <a:r>
              <a:rPr lang="uk-UA" sz="1400" dirty="0">
                <a:solidFill>
                  <a:schemeClr val="bg1"/>
                </a:solidFill>
              </a:rPr>
              <a:t>3 </a:t>
            </a:r>
            <a:r>
              <a:rPr lang="ru-RU" sz="1400" dirty="0">
                <a:solidFill>
                  <a:schemeClr val="bg1"/>
                </a:solidFill>
              </a:rPr>
              <a:t>- 201</a:t>
            </a:r>
            <a:r>
              <a:rPr lang="uk-UA" sz="1400" dirty="0">
                <a:solidFill>
                  <a:schemeClr val="bg1"/>
                </a:solidFill>
              </a:rPr>
              <a:t>4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навчальному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році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  <a:p>
            <a:r>
              <a:rPr lang="uk-UA" sz="1400" dirty="0">
                <a:solidFill>
                  <a:schemeClr val="bg1"/>
                </a:solidFill>
              </a:rPr>
              <a:t>2 </a:t>
            </a:r>
            <a:r>
              <a:rPr lang="uk-UA" sz="1400" dirty="0" err="1">
                <a:solidFill>
                  <a:schemeClr val="bg1"/>
                </a:solidFill>
              </a:rPr>
              <a:t>.Особливості</a:t>
            </a:r>
            <a:r>
              <a:rPr lang="uk-UA" sz="1400" dirty="0">
                <a:solidFill>
                  <a:schemeClr val="bg1"/>
                </a:solidFill>
              </a:rPr>
              <a:t> календарного і  поурочного  планування за програмами    </a:t>
            </a:r>
            <a:r>
              <a:rPr lang="uk-UA" sz="1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uk-UA" sz="1400" dirty="0">
                <a:solidFill>
                  <a:schemeClr val="bg1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    «</a:t>
            </a:r>
            <a:r>
              <a:rPr lang="uk-UA" sz="1400" dirty="0">
                <a:solidFill>
                  <a:schemeClr val="bg1"/>
                </a:solidFill>
              </a:rPr>
              <a:t>Музичне мистецтво» 1-4 класи та </a:t>
            </a:r>
            <a:r>
              <a:rPr lang="ru-RU" sz="1400" dirty="0">
                <a:solidFill>
                  <a:schemeClr val="bg1"/>
                </a:solidFill>
              </a:rPr>
              <a:t>5  -8 </a:t>
            </a:r>
            <a:r>
              <a:rPr lang="uk-UA" sz="1400" dirty="0">
                <a:solidFill>
                  <a:schemeClr val="bg1"/>
                </a:solidFill>
              </a:rPr>
              <a:t>класи.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 smtClean="0">
                <a:solidFill>
                  <a:schemeClr val="bg1"/>
                </a:solidFill>
              </a:rPr>
              <a:t>     Основні </a:t>
            </a:r>
            <a:r>
              <a:rPr lang="uk-UA" sz="1400" dirty="0">
                <a:solidFill>
                  <a:schemeClr val="bg1"/>
                </a:solidFill>
              </a:rPr>
              <a:t>вимоги до оцінювання навчальних досягнень  учнів з музичного мистецтва.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3. Презентація нових посібників і методичної  літератури.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4. Ознайомлення та затвердження  план роботи МО вчителів музики на 2013-2014 </a:t>
            </a:r>
            <a:r>
              <a:rPr lang="uk-UA" sz="1400" dirty="0" err="1">
                <a:solidFill>
                  <a:schemeClr val="bg1"/>
                </a:solidFill>
              </a:rPr>
              <a:t>н.р</a:t>
            </a:r>
            <a:r>
              <a:rPr lang="uk-UA" sz="1400" dirty="0" smtClean="0">
                <a:solidFill>
                  <a:schemeClr val="bg1"/>
                </a:solidFill>
              </a:rPr>
              <a:t>.      </a:t>
            </a:r>
          </a:p>
          <a:p>
            <a:r>
              <a:rPr lang="uk-UA" sz="1400" dirty="0">
                <a:solidFill>
                  <a:schemeClr val="bg1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    Організація роботи.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Вироблення </a:t>
            </a:r>
            <a:r>
              <a:rPr lang="uk-UA" sz="1400" dirty="0">
                <a:solidFill>
                  <a:schemeClr val="bg1"/>
                </a:solidFill>
              </a:rPr>
              <a:t>рекомендацій.</a:t>
            </a:r>
            <a:endParaRPr lang="ru-RU" sz="1400" dirty="0">
              <a:solidFill>
                <a:schemeClr val="bg1"/>
              </a:solidFill>
            </a:endParaRPr>
          </a:p>
          <a:p>
            <a:r>
              <a:rPr lang="uk-UA" sz="1400" dirty="0">
                <a:solidFill>
                  <a:schemeClr val="bg1"/>
                </a:solidFill>
              </a:rPr>
              <a:t>5. </a:t>
            </a:r>
            <a:r>
              <a:rPr lang="ru-RU" sz="1400" dirty="0" err="1">
                <a:solidFill>
                  <a:schemeClr val="bg1"/>
                </a:solidFill>
              </a:rPr>
              <a:t>Аналіз</a:t>
            </a:r>
            <a:r>
              <a:rPr lang="ru-RU" sz="1400" dirty="0">
                <a:solidFill>
                  <a:schemeClr val="bg1"/>
                </a:solidFill>
              </a:rPr>
              <a:t> стану </a:t>
            </a:r>
            <a:r>
              <a:rPr lang="ru-RU" sz="1400" dirty="0" err="1">
                <a:solidFill>
                  <a:schemeClr val="bg1"/>
                </a:solidFill>
              </a:rPr>
              <a:t>роботи</a:t>
            </a:r>
            <a:r>
              <a:rPr lang="ru-RU" sz="1400" dirty="0">
                <a:solidFill>
                  <a:schemeClr val="bg1"/>
                </a:solidFill>
              </a:rPr>
              <a:t> за </a:t>
            </a:r>
            <a:r>
              <a:rPr lang="ru-RU" sz="1400" dirty="0" err="1">
                <a:solidFill>
                  <a:schemeClr val="bg1"/>
                </a:solidFill>
              </a:rPr>
              <a:t>минулий</a:t>
            </a:r>
            <a:r>
              <a:rPr lang="ru-RU" sz="1400" dirty="0">
                <a:solidFill>
                  <a:schemeClr val="bg1"/>
                </a:solidFill>
              </a:rPr>
              <a:t> </a:t>
            </a:r>
            <a:r>
              <a:rPr lang="ru-RU" sz="1400" dirty="0" err="1">
                <a:solidFill>
                  <a:schemeClr val="bg1"/>
                </a:solidFill>
              </a:rPr>
              <a:t>рік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" y="171663"/>
            <a:ext cx="4533341" cy="34000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59356"/>
            <a:ext cx="3898227" cy="29236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3" name="Прямоугольник 22"/>
          <p:cNvSpPr/>
          <p:nvPr/>
        </p:nvSpPr>
        <p:spPr>
          <a:xfrm>
            <a:off x="0" y="3571669"/>
            <a:ext cx="37649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Присутні:</a:t>
            </a:r>
            <a:r>
              <a:rPr lang="uk-UA" sz="1400" dirty="0">
                <a:solidFill>
                  <a:schemeClr val="bg1"/>
                </a:solidFill>
              </a:rPr>
              <a:t> Бабічев В.В., </a:t>
            </a:r>
            <a:r>
              <a:rPr lang="uk-UA" sz="1400" dirty="0" err="1">
                <a:solidFill>
                  <a:schemeClr val="bg1"/>
                </a:solidFill>
              </a:rPr>
              <a:t>Єфременко</a:t>
            </a:r>
            <a:r>
              <a:rPr lang="uk-UA" sz="1400" dirty="0">
                <a:solidFill>
                  <a:schemeClr val="bg1"/>
                </a:solidFill>
              </a:rPr>
              <a:t> Л.М., </a:t>
            </a:r>
            <a:r>
              <a:rPr lang="uk-UA" sz="1400" dirty="0" err="1">
                <a:solidFill>
                  <a:schemeClr val="bg1"/>
                </a:solidFill>
              </a:rPr>
              <a:t>Єфременко</a:t>
            </a:r>
            <a:r>
              <a:rPr lang="uk-UA" sz="1400" dirty="0">
                <a:solidFill>
                  <a:schemeClr val="bg1"/>
                </a:solidFill>
              </a:rPr>
              <a:t> В.В., Даниленко Н.В.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67944" y="77691"/>
            <a:ext cx="49330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Засідання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міського методичного об’єднання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вчителів музичного мистецтва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 </a:t>
            </a:r>
            <a:r>
              <a:rPr lang="uk-UA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29.08.2013 </a:t>
            </a:r>
            <a:r>
              <a:rPr lang="uk-UA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р.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853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20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5128" y="56006"/>
            <a:ext cx="852155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dirty="0" err="1">
                <a:solidFill>
                  <a:schemeClr val="bg1"/>
                </a:solidFill>
              </a:rPr>
              <a:t>Єфременко</a:t>
            </a:r>
            <a:r>
              <a:rPr lang="uk-UA" sz="2000" dirty="0">
                <a:solidFill>
                  <a:schemeClr val="bg1"/>
                </a:solidFill>
              </a:rPr>
              <a:t> В.В.</a:t>
            </a:r>
            <a:endParaRPr lang="ru-RU" sz="2000" dirty="0">
              <a:solidFill>
                <a:schemeClr val="bg1"/>
              </a:solidFill>
            </a:endParaRPr>
          </a:p>
          <a:p>
            <a:pPr lvl="0" algn="ctr"/>
            <a:r>
              <a:rPr lang="uk-UA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«Психологічні </a:t>
            </a:r>
            <a:r>
              <a:rPr lang="uk-UA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особливості першокласників  та </a:t>
            </a:r>
            <a:endParaRPr lang="uk-UA" sz="2800" b="1" dirty="0" smtClean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  <a:p>
            <a:pPr lvl="0" algn="ctr"/>
            <a:r>
              <a:rPr lang="uk-UA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 </a:t>
            </a:r>
            <a:r>
              <a:rPr lang="uk-UA" sz="28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їх врахування в  навчальному  </a:t>
            </a:r>
            <a:r>
              <a:rPr lang="uk-UA" sz="28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процесі»</a:t>
            </a:r>
            <a:endParaRPr lang="ru-RU" sz="28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7261" y="1754056"/>
            <a:ext cx="803992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</a:rPr>
              <a:t>О</a:t>
            </a:r>
            <a:r>
              <a:rPr lang="ru-RU" sz="1600" dirty="0" err="1" smtClean="0">
                <a:solidFill>
                  <a:schemeClr val="bg1"/>
                </a:solidFill>
              </a:rPr>
              <a:t>рганізм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першокласників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другокласників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ще</a:t>
            </a:r>
            <a:r>
              <a:rPr lang="ru-RU" sz="1600" dirty="0">
                <a:solidFill>
                  <a:schemeClr val="bg1"/>
                </a:solidFill>
              </a:rPr>
              <a:t> не </a:t>
            </a:r>
            <a:r>
              <a:rPr lang="ru-RU" sz="1600" dirty="0" err="1">
                <a:solidFill>
                  <a:schemeClr val="bg1"/>
                </a:solidFill>
              </a:rPr>
              <a:t>сформований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r>
              <a:rPr lang="ru-RU" sz="1600" dirty="0" err="1">
                <a:solidFill>
                  <a:schemeClr val="bg1"/>
                </a:solidFill>
              </a:rPr>
              <a:t>Виконуючи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одноманітну</a:t>
            </a:r>
            <a:r>
              <a:rPr lang="ru-RU" sz="1600" dirty="0">
                <a:solidFill>
                  <a:schemeClr val="bg1"/>
                </a:solidFill>
              </a:rPr>
              <a:t> роботу </a:t>
            </a:r>
            <a:r>
              <a:rPr lang="ru-RU" sz="1600" dirty="0" err="1">
                <a:solidFill>
                  <a:schemeClr val="bg1"/>
                </a:solidFill>
              </a:rPr>
              <a:t>або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довго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находячись</a:t>
            </a:r>
            <a:r>
              <a:rPr lang="ru-RU" sz="1600" dirty="0">
                <a:solidFill>
                  <a:schemeClr val="bg1"/>
                </a:solidFill>
              </a:rPr>
              <a:t> в </a:t>
            </a:r>
            <a:r>
              <a:rPr lang="ru-RU" sz="1600" dirty="0" err="1">
                <a:solidFill>
                  <a:schemeClr val="bg1"/>
                </a:solidFill>
              </a:rPr>
              <a:t>однаковому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положенні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діти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швидко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втомлюються</a:t>
            </a:r>
            <a:r>
              <a:rPr lang="ru-RU" sz="1600" dirty="0" smtClean="0">
                <a:solidFill>
                  <a:schemeClr val="bg1"/>
                </a:solidFill>
              </a:rPr>
              <a:t>. 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В </a:t>
            </a:r>
            <a:r>
              <a:rPr lang="ru-RU" sz="1600" dirty="0" err="1">
                <a:solidFill>
                  <a:schemeClr val="bg1"/>
                </a:solidFill>
              </a:rPr>
              <a:t>цьому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віці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відносно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добре </a:t>
            </a:r>
            <a:r>
              <a:rPr lang="ru-RU" sz="1600" dirty="0" err="1" smtClean="0">
                <a:solidFill>
                  <a:schemeClr val="bg1"/>
                </a:solidFill>
              </a:rPr>
              <a:t>розвинута</a:t>
            </a:r>
            <a:r>
              <a:rPr lang="ru-RU" sz="1600" dirty="0" smtClean="0">
                <a:solidFill>
                  <a:schemeClr val="bg1"/>
                </a:solidFill>
              </a:rPr>
              <a:t>  </a:t>
            </a:r>
            <a:r>
              <a:rPr lang="ru-RU" sz="1600" b="1" dirty="0" err="1">
                <a:solidFill>
                  <a:srgbClr val="00FFFF"/>
                </a:solidFill>
              </a:rPr>
              <a:t>наочно</a:t>
            </a:r>
            <a:r>
              <a:rPr lang="ru-RU" sz="1600" b="1" dirty="0">
                <a:solidFill>
                  <a:srgbClr val="00FFFF"/>
                </a:solidFill>
              </a:rPr>
              <a:t>-образна </a:t>
            </a:r>
            <a:r>
              <a:rPr lang="ru-RU" sz="1600" b="1" dirty="0" err="1">
                <a:solidFill>
                  <a:srgbClr val="00FFFF"/>
                </a:solidFill>
              </a:rPr>
              <a:t>пам’ять</a:t>
            </a:r>
            <a:r>
              <a:rPr lang="ru-RU" sz="1600" b="1" dirty="0">
                <a:solidFill>
                  <a:srgbClr val="00FFFF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дітей</a:t>
            </a:r>
            <a:r>
              <a:rPr lang="ru-RU" sz="1600" dirty="0">
                <a:solidFill>
                  <a:schemeClr val="bg1"/>
                </a:solidFill>
              </a:rPr>
              <a:t>: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вони </a:t>
            </a:r>
            <a:r>
              <a:rPr lang="ru-RU" sz="1600" dirty="0">
                <a:solidFill>
                  <a:schemeClr val="bg1"/>
                </a:solidFill>
              </a:rPr>
              <a:t>легко </a:t>
            </a:r>
            <a:r>
              <a:rPr lang="ru-RU" sz="1600" dirty="0" err="1">
                <a:solidFill>
                  <a:schemeClr val="bg1"/>
                </a:solidFill>
              </a:rPr>
              <a:t>запам’ятовують</a:t>
            </a:r>
            <a:r>
              <a:rPr lang="ru-RU" sz="1600" dirty="0">
                <a:solidFill>
                  <a:schemeClr val="bg1"/>
                </a:solidFill>
              </a:rPr>
              <a:t> те, </a:t>
            </a:r>
            <a:r>
              <a:rPr lang="ru-RU" sz="1600" dirty="0" err="1">
                <a:solidFill>
                  <a:schemeClr val="bg1"/>
                </a:solidFill>
              </a:rPr>
              <a:t>що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їх</a:t>
            </a:r>
            <a:r>
              <a:rPr lang="ru-RU" sz="1600" dirty="0">
                <a:solidFill>
                  <a:schemeClr val="bg1"/>
                </a:solidFill>
              </a:rPr>
              <a:t> особливо </a:t>
            </a:r>
            <a:r>
              <a:rPr lang="ru-RU" sz="1600" dirty="0" err="1">
                <a:solidFill>
                  <a:schemeClr val="bg1"/>
                </a:solidFill>
              </a:rPr>
              <a:t>вражає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що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безпосередньо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пов’язане</a:t>
            </a:r>
            <a:r>
              <a:rPr lang="ru-RU" sz="1600" dirty="0">
                <a:solidFill>
                  <a:schemeClr val="bg1"/>
                </a:solidFill>
              </a:rPr>
              <a:t> з </a:t>
            </a:r>
            <a:r>
              <a:rPr lang="ru-RU" sz="1600" dirty="0" err="1">
                <a:solidFill>
                  <a:schemeClr val="bg1"/>
                </a:solidFill>
              </a:rPr>
              <a:t>їхніми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інтересами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err="1">
                <a:solidFill>
                  <a:schemeClr val="bg1"/>
                </a:solidFill>
              </a:rPr>
              <a:t>Водночас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властива</a:t>
            </a:r>
            <a:r>
              <a:rPr lang="ru-RU" sz="16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>
                <a:solidFill>
                  <a:schemeClr val="bg1"/>
                </a:solidFill>
              </a:rPr>
              <a:t>легка </a:t>
            </a:r>
            <a:r>
              <a:rPr lang="ru-RU" sz="1600" dirty="0" err="1" smtClean="0">
                <a:solidFill>
                  <a:schemeClr val="bg1"/>
                </a:solidFill>
              </a:rPr>
              <a:t>збудливість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ранимість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психіки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нестійкість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мимовільної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уваги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 smtClean="0">
                <a:solidFill>
                  <a:schemeClr val="bg1"/>
                </a:solidFill>
              </a:rPr>
              <a:t>пам’яті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несформованість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тендітність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усього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організму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швидка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стомлюваність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імпульсивна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активність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err="1" smtClean="0">
                <a:solidFill>
                  <a:schemeClr val="bg1"/>
                </a:solidFill>
              </a:rPr>
              <a:t>прагнення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до </a:t>
            </a:r>
            <a:r>
              <a:rPr lang="ru-RU" sz="1600" dirty="0" err="1">
                <a:solidFill>
                  <a:schemeClr val="bg1"/>
                </a:solidFill>
              </a:rPr>
              <a:t>ігрової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діяльності</a:t>
            </a:r>
            <a:r>
              <a:rPr lang="ru-RU" sz="1600" dirty="0">
                <a:solidFill>
                  <a:schemeClr val="bg1"/>
                </a:solidFill>
              </a:rPr>
              <a:t>, яка для них </a:t>
            </a:r>
            <a:r>
              <a:rPr lang="ru-RU" sz="1600" dirty="0" err="1">
                <a:solidFill>
                  <a:schemeClr val="bg1"/>
                </a:solidFill>
              </a:rPr>
              <a:t>ще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залишається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змістом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життя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pPr algn="ctr"/>
            <a:r>
              <a:rPr lang="ru-RU" sz="1600" dirty="0" err="1">
                <a:solidFill>
                  <a:schemeClr val="bg1"/>
                </a:solidFill>
              </a:rPr>
              <a:t>Ці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особливості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визначають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необхідність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урізноманітнення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діяльності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дитини</a:t>
            </a:r>
            <a:r>
              <a:rPr lang="ru-RU" sz="1600" dirty="0" smtClean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її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постійної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активізації</a:t>
            </a:r>
            <a:r>
              <a:rPr lang="ru-RU" sz="1600" dirty="0">
                <a:solidFill>
                  <a:schemeClr val="bg1"/>
                </a:solidFill>
              </a:rPr>
              <a:t> шляхом постановки </a:t>
            </a:r>
            <a:r>
              <a:rPr lang="ru-RU" sz="1600" dirty="0" err="1">
                <a:solidFill>
                  <a:schemeClr val="bg1"/>
                </a:solidFill>
              </a:rPr>
              <a:t>нових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цікавих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завдань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чергування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форм </a:t>
            </a:r>
            <a:r>
              <a:rPr lang="ru-RU" sz="1600" dirty="0" err="1">
                <a:solidFill>
                  <a:schemeClr val="bg1"/>
                </a:solidFill>
              </a:rPr>
              <a:t>індивідуальної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колективної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роботи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" t="11714"/>
          <a:stretch/>
        </p:blipFill>
        <p:spPr>
          <a:xfrm>
            <a:off x="5246412" y="2708920"/>
            <a:ext cx="3824877" cy="265060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7" name="Picture 8" descr="http://img-fotki.yandex.ru/get/4113/f-glasting.2/0_1e079_7856fba6_L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081" y="4869160"/>
            <a:ext cx="549208" cy="98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44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21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530" y="188640"/>
            <a:ext cx="873794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агальні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риси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музичного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властиві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особливо </a:t>
            </a:r>
            <a:r>
              <a:rPr lang="ru-RU" sz="1600" dirty="0" err="1">
                <a:solidFill>
                  <a:schemeClr val="bg1"/>
                </a:solidFill>
              </a:rPr>
              <a:t>першокласникам</a:t>
            </a:r>
            <a:r>
              <a:rPr lang="ru-RU" sz="1600" dirty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 err="1">
                <a:solidFill>
                  <a:schemeClr val="bg1"/>
                </a:solidFill>
              </a:rPr>
              <a:t>Діти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мають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певний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досвід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спілкування</a:t>
            </a:r>
            <a:r>
              <a:rPr lang="ru-RU" sz="1600" dirty="0">
                <a:solidFill>
                  <a:schemeClr val="bg1"/>
                </a:solidFill>
              </a:rPr>
              <a:t> з </a:t>
            </a:r>
            <a:r>
              <a:rPr lang="ru-RU" sz="1600" dirty="0" err="1">
                <a:solidFill>
                  <a:schemeClr val="bg1"/>
                </a:solidFill>
              </a:rPr>
              <a:t>музикою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 smtClean="0">
                <a:solidFill>
                  <a:schemeClr val="bg1"/>
                </a:solidFill>
              </a:rPr>
              <a:t>У </a:t>
            </a:r>
            <a:r>
              <a:rPr lang="ru-RU" sz="1600" dirty="0">
                <a:solidFill>
                  <a:schemeClr val="bg1"/>
                </a:solidFill>
              </a:rPr>
              <a:t>них </a:t>
            </a:r>
            <a:r>
              <a:rPr lang="ru-RU" sz="1600" dirty="0" err="1">
                <a:solidFill>
                  <a:schemeClr val="bg1"/>
                </a:solidFill>
              </a:rPr>
              <a:t>з’являються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улюблені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пісні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танці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ігри</a:t>
            </a:r>
            <a:r>
              <a:rPr lang="ru-RU" sz="1600" dirty="0">
                <a:solidFill>
                  <a:schemeClr val="bg1"/>
                </a:solidFill>
              </a:rPr>
              <a:t>, вони </a:t>
            </a:r>
            <a:r>
              <a:rPr lang="ru-RU" sz="1600" dirty="0" err="1">
                <a:solidFill>
                  <a:schemeClr val="bg1"/>
                </a:solidFill>
              </a:rPr>
              <a:t>здатні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мотивувати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свої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вподобання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r>
              <a:rPr lang="ru-RU" sz="1600" dirty="0" err="1">
                <a:solidFill>
                  <a:schemeClr val="bg1"/>
                </a:solidFill>
              </a:rPr>
              <a:t>Оцінювати</a:t>
            </a:r>
            <a:r>
              <a:rPr lang="ru-RU" sz="1600" dirty="0">
                <a:solidFill>
                  <a:schemeClr val="bg1"/>
                </a:solidFill>
              </a:rPr>
              <a:t> твори, </a:t>
            </a:r>
            <a:r>
              <a:rPr lang="ru-RU" sz="1600" dirty="0" err="1">
                <a:solidFill>
                  <a:schemeClr val="bg1"/>
                </a:solidFill>
              </a:rPr>
              <a:t>виявляти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художні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інтереси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 err="1" smtClean="0">
                <a:solidFill>
                  <a:schemeClr val="bg1"/>
                </a:solidFill>
              </a:rPr>
              <a:t>помітними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стають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вияви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здібностей</a:t>
            </a:r>
            <a:r>
              <a:rPr lang="ru-RU" sz="1600" dirty="0">
                <a:solidFill>
                  <a:schemeClr val="bg1"/>
                </a:solidFill>
              </a:rPr>
              <a:t> особливо у </a:t>
            </a:r>
            <a:r>
              <a:rPr lang="ru-RU" sz="1600" dirty="0" err="1">
                <a:solidFill>
                  <a:schemeClr val="bg1"/>
                </a:solidFill>
              </a:rPr>
              <a:t>сфері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мелодійного</a:t>
            </a:r>
            <a:r>
              <a:rPr lang="ru-RU" sz="1600" dirty="0">
                <a:solidFill>
                  <a:schemeClr val="bg1"/>
                </a:solidFill>
              </a:rPr>
              <a:t> слуху.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 err="1" smtClean="0">
                <a:solidFill>
                  <a:schemeClr val="bg1"/>
                </a:solidFill>
              </a:rPr>
              <a:t>можуть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пізнати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знайому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мелодію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пісню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визначити</a:t>
            </a:r>
            <a:r>
              <a:rPr lang="ru-RU" sz="1600" dirty="0">
                <a:solidFill>
                  <a:schemeClr val="bg1"/>
                </a:solidFill>
              </a:rPr>
              <a:t> характер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      </a:t>
            </a:r>
            <a:r>
              <a:rPr lang="ru-RU" sz="1600" dirty="0" err="1" smtClean="0">
                <a:solidFill>
                  <a:schemeClr val="bg1"/>
                </a:solidFill>
              </a:rPr>
              <a:t>виділити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найяскравіші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засоби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виразності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Font typeface="Courier New" pitchFamily="49" charset="0"/>
              <a:buChar char="o"/>
            </a:pPr>
            <a:r>
              <a:rPr lang="ru-RU" sz="1600" dirty="0" err="1" smtClean="0">
                <a:solidFill>
                  <a:schemeClr val="bg1"/>
                </a:solidFill>
              </a:rPr>
              <a:t>поступово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налагоджується</a:t>
            </a:r>
            <a:r>
              <a:rPr lang="ru-RU" sz="1600" dirty="0">
                <a:solidFill>
                  <a:schemeClr val="bg1"/>
                </a:solidFill>
              </a:rPr>
              <a:t> вокально-</a:t>
            </a:r>
            <a:r>
              <a:rPr lang="ru-RU" sz="1600" dirty="0" err="1">
                <a:solidFill>
                  <a:schemeClr val="bg1"/>
                </a:solidFill>
              </a:rPr>
              <a:t>слухова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координація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</a:t>
            </a:r>
            <a:r>
              <a:rPr lang="ru-RU" sz="1600" dirty="0" err="1" smtClean="0">
                <a:solidFill>
                  <a:schemeClr val="bg1"/>
                </a:solidFill>
              </a:rPr>
              <a:t>диференціація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слухових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відчуттів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сфері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сприймання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музики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ru-RU" sz="1600" dirty="0" smtClean="0">
                <a:solidFill>
                  <a:schemeClr val="bg1"/>
                </a:solidFill>
              </a:rPr>
              <a:t>       </a:t>
            </a:r>
            <a:r>
              <a:rPr lang="ru-RU" sz="1600" dirty="0" err="1" smtClean="0">
                <a:solidFill>
                  <a:schemeClr val="bg1"/>
                </a:solidFill>
              </a:rPr>
              <a:t>їм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доступні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такі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основні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жанри</a:t>
            </a:r>
            <a:r>
              <a:rPr lang="ru-RU" sz="1600" dirty="0">
                <a:solidFill>
                  <a:schemeClr val="bg1"/>
                </a:solidFill>
              </a:rPr>
              <a:t>, як пісня, </a:t>
            </a:r>
            <a:r>
              <a:rPr lang="ru-RU" sz="1600" dirty="0" err="1">
                <a:solidFill>
                  <a:schemeClr val="bg1"/>
                </a:solidFill>
              </a:rPr>
              <a:t>танець</a:t>
            </a:r>
            <a:r>
              <a:rPr lang="ru-RU" sz="1600" dirty="0">
                <a:solidFill>
                  <a:schemeClr val="bg1"/>
                </a:solidFill>
              </a:rPr>
              <a:t>, марш,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 </a:t>
            </a:r>
            <a:r>
              <a:rPr lang="ru-RU" sz="1600" dirty="0" err="1" smtClean="0">
                <a:solidFill>
                  <a:schemeClr val="bg1"/>
                </a:solidFill>
              </a:rPr>
              <a:t>близька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музика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зображального</a:t>
            </a:r>
            <a:r>
              <a:rPr lang="ru-RU" sz="1600" dirty="0">
                <a:solidFill>
                  <a:schemeClr val="bg1"/>
                </a:solidFill>
              </a:rPr>
              <a:t> характеру.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 Через </a:t>
            </a:r>
            <a:r>
              <a:rPr lang="ru-RU" sz="1600" dirty="0" err="1">
                <a:solidFill>
                  <a:schemeClr val="bg1"/>
                </a:solidFill>
              </a:rPr>
              <a:t>незначний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обсяг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довільної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уваги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учнів</a:t>
            </a:r>
            <a:r>
              <a:rPr lang="ru-RU" sz="1600" dirty="0">
                <a:solidFill>
                  <a:schemeClr val="bg1"/>
                </a:solidFill>
              </a:rPr>
              <a:t>, твори </a:t>
            </a:r>
            <a:r>
              <a:rPr lang="ru-RU" sz="1600" dirty="0" err="1">
                <a:solidFill>
                  <a:schemeClr val="bg1"/>
                </a:solidFill>
              </a:rPr>
              <a:t>повинні</a:t>
            </a:r>
            <a:r>
              <a:rPr lang="ru-RU" sz="1600" dirty="0">
                <a:solidFill>
                  <a:schemeClr val="bg1"/>
                </a:solidFill>
              </a:rPr>
              <a:t> бути невеликими за </a:t>
            </a:r>
            <a:r>
              <a:rPr lang="ru-RU" sz="1600" dirty="0" err="1">
                <a:solidFill>
                  <a:schemeClr val="bg1"/>
                </a:solidFill>
              </a:rPr>
              <a:t>обсягом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з </a:t>
            </a:r>
            <a:r>
              <a:rPr lang="ru-RU" sz="1600" dirty="0" err="1">
                <a:solidFill>
                  <a:schemeClr val="bg1"/>
                </a:solidFill>
              </a:rPr>
              <a:t>яскравим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музичним</a:t>
            </a:r>
            <a:r>
              <a:rPr lang="ru-RU" sz="1600" dirty="0">
                <a:solidFill>
                  <a:schemeClr val="bg1"/>
                </a:solidFill>
              </a:rPr>
              <a:t> образом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 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сфері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співу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співацький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діапазон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може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складатися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кількох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звуків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1600" dirty="0" err="1">
                <a:solidFill>
                  <a:schemeClr val="bg1"/>
                </a:solidFill>
              </a:rPr>
              <a:t>октави</a:t>
            </a:r>
            <a:r>
              <a:rPr lang="ru-RU" sz="1600" dirty="0">
                <a:solidFill>
                  <a:schemeClr val="bg1"/>
                </a:solidFill>
              </a:rPr>
              <a:t> і </a:t>
            </a:r>
            <a:r>
              <a:rPr lang="ru-RU" sz="1600" dirty="0" err="1">
                <a:solidFill>
                  <a:schemeClr val="bg1"/>
                </a:solidFill>
              </a:rPr>
              <a:t>більше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r>
              <a:rPr lang="ru-RU" sz="1600" dirty="0" err="1">
                <a:solidFill>
                  <a:schemeClr val="bg1"/>
                </a:solidFill>
              </a:rPr>
              <a:t>Г</a:t>
            </a:r>
            <a:r>
              <a:rPr lang="ru-RU" sz="1600" dirty="0" err="1" smtClean="0">
                <a:solidFill>
                  <a:schemeClr val="bg1"/>
                </a:solidFill>
              </a:rPr>
              <a:t>олосовий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апарат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ще</a:t>
            </a:r>
            <a:r>
              <a:rPr lang="ru-RU" sz="1600" dirty="0">
                <a:solidFill>
                  <a:schemeClr val="bg1"/>
                </a:solidFill>
              </a:rPr>
              <a:t> не </a:t>
            </a:r>
            <a:r>
              <a:rPr lang="ru-RU" sz="1600" dirty="0" err="1">
                <a:solidFill>
                  <a:schemeClr val="bg1"/>
                </a:solidFill>
              </a:rPr>
              <a:t>сформувався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</a:rPr>
              <a:t>змикання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складок </a:t>
            </a:r>
            <a:r>
              <a:rPr lang="ru-RU" sz="1600" dirty="0" err="1">
                <a:solidFill>
                  <a:schemeClr val="bg1"/>
                </a:solidFill>
              </a:rPr>
              <a:t>крайове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 err="1" smtClean="0">
                <a:solidFill>
                  <a:schemeClr val="bg1"/>
                </a:solidFill>
              </a:rPr>
              <a:t>Це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вимагає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обережного</a:t>
            </a:r>
            <a:r>
              <a:rPr lang="ru-RU" sz="1600" dirty="0">
                <a:solidFill>
                  <a:schemeClr val="bg1"/>
                </a:solidFill>
              </a:rPr>
              <a:t> й </a:t>
            </a:r>
            <a:r>
              <a:rPr lang="ru-RU" sz="1600" dirty="0" err="1">
                <a:solidFill>
                  <a:schemeClr val="bg1"/>
                </a:solidFill>
              </a:rPr>
              <a:t>послідовного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розвитку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діапазону</a:t>
            </a:r>
            <a:r>
              <a:rPr lang="ru-RU" sz="1600" dirty="0">
                <a:solidFill>
                  <a:schemeClr val="bg1"/>
                </a:solidFill>
              </a:rPr>
              <a:t> голосу, </a:t>
            </a:r>
            <a:r>
              <a:rPr lang="ru-RU" sz="1600" dirty="0" err="1" smtClean="0">
                <a:solidFill>
                  <a:schemeClr val="bg1"/>
                </a:solidFill>
              </a:rPr>
              <a:t>обмеження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сили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звучання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</a:p>
          <a:p>
            <a:r>
              <a:rPr lang="ru-RU" sz="1600" dirty="0">
                <a:solidFill>
                  <a:schemeClr val="bg1"/>
                </a:solidFill>
              </a:rPr>
              <a:t>У </a:t>
            </a:r>
            <a:r>
              <a:rPr lang="ru-RU" sz="1600" dirty="0" err="1">
                <a:solidFill>
                  <a:schemeClr val="bg1"/>
                </a:solidFill>
              </a:rPr>
              <a:t>сфері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творчості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можливості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молодших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школярів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такі</a:t>
            </a:r>
            <a:r>
              <a:rPr lang="ru-RU" sz="1600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1600" dirty="0">
                <a:solidFill>
                  <a:schemeClr val="bg1"/>
                </a:solidFill>
              </a:rPr>
              <a:t>Вони легко </a:t>
            </a:r>
            <a:r>
              <a:rPr lang="ru-RU" sz="1600" dirty="0" err="1">
                <a:solidFill>
                  <a:schemeClr val="bg1"/>
                </a:solidFill>
              </a:rPr>
              <a:t>відгукуються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різні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творчі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завдання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1600" dirty="0" err="1" smtClean="0">
                <a:solidFill>
                  <a:schemeClr val="bg1"/>
                </a:solidFill>
              </a:rPr>
              <a:t>Можуть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імпровізувати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задані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теми;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1600" dirty="0" err="1" smtClean="0">
                <a:solidFill>
                  <a:schemeClr val="bg1"/>
                </a:solidFill>
              </a:rPr>
              <a:t>Створювати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ритмічні</a:t>
            </a:r>
            <a:r>
              <a:rPr lang="ru-RU" sz="1600" dirty="0">
                <a:solidFill>
                  <a:schemeClr val="bg1"/>
                </a:solidFill>
              </a:rPr>
              <a:t> й </a:t>
            </a:r>
            <a:r>
              <a:rPr lang="ru-RU" sz="1600" dirty="0" err="1">
                <a:solidFill>
                  <a:schemeClr val="bg1"/>
                </a:solidFill>
              </a:rPr>
              <a:t>мелодійні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імпровізації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дитячих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музичних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інструментах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ru-RU" sz="1600" dirty="0" err="1" smtClean="0">
                <a:solidFill>
                  <a:schemeClr val="bg1"/>
                </a:solidFill>
              </a:rPr>
              <a:t>Інсценізувати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знайому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пісню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або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інструментальну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п’єсу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зображального</a:t>
            </a:r>
            <a:r>
              <a:rPr lang="ru-RU" sz="1600" dirty="0">
                <a:solidFill>
                  <a:schemeClr val="bg1"/>
                </a:solidFill>
              </a:rPr>
              <a:t> характеру</a:t>
            </a:r>
          </a:p>
        </p:txBody>
      </p:sp>
      <p:pic>
        <p:nvPicPr>
          <p:cNvPr id="4" name="Picture 4" descr="Music Collage Hair C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58185"/>
            <a:ext cx="3024336" cy="19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5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22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2188" y="116632"/>
            <a:ext cx="770485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</a:rPr>
              <a:t>П</a:t>
            </a:r>
            <a:r>
              <a:rPr lang="ru-RU" sz="1600" dirty="0" err="1" smtClean="0">
                <a:solidFill>
                  <a:schemeClr val="bg1"/>
                </a:solidFill>
              </a:rPr>
              <a:t>риділяти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увагу</a:t>
            </a:r>
            <a:r>
              <a:rPr lang="ru-RU" sz="1600" dirty="0">
                <a:solidFill>
                  <a:schemeClr val="bg1"/>
                </a:solidFill>
              </a:rPr>
              <a:t> до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виконання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правил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поведінки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на </a:t>
            </a:r>
            <a:r>
              <a:rPr lang="ru-RU" sz="1600" dirty="0" err="1">
                <a:solidFill>
                  <a:schemeClr val="bg1"/>
                </a:solidFill>
              </a:rPr>
              <a:t>уроці</a:t>
            </a:r>
            <a:r>
              <a:rPr lang="ru-RU" sz="1600" dirty="0">
                <a:solidFill>
                  <a:schemeClr val="bg1"/>
                </a:solidFill>
              </a:rPr>
              <a:t>; </a:t>
            </a:r>
            <a:endParaRPr lang="ru-RU" sz="16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під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час </a:t>
            </a:r>
            <a:r>
              <a:rPr lang="ru-RU" sz="1600" dirty="0" err="1">
                <a:solidFill>
                  <a:schemeClr val="bg1"/>
                </a:solidFill>
              </a:rPr>
              <a:t>звучання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музики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діти</a:t>
            </a:r>
            <a:r>
              <a:rPr lang="ru-RU" sz="1600" dirty="0">
                <a:solidFill>
                  <a:schemeClr val="bg1"/>
                </a:solidFill>
              </a:rPr>
              <a:t> не </a:t>
            </a:r>
            <a:r>
              <a:rPr lang="ru-RU" sz="1600" dirty="0" err="1">
                <a:solidFill>
                  <a:schemeClr val="bg1"/>
                </a:solidFill>
              </a:rPr>
              <a:t>займалися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сторонніми</a:t>
            </a:r>
            <a:r>
              <a:rPr lang="ru-RU" sz="1600" dirty="0">
                <a:solidFill>
                  <a:schemeClr val="bg1"/>
                </a:solidFill>
              </a:rPr>
              <a:t> справами, не </a:t>
            </a:r>
            <a:r>
              <a:rPr lang="ru-RU" sz="1600" dirty="0" err="1" smtClean="0">
                <a:solidFill>
                  <a:schemeClr val="bg1"/>
                </a:solidFill>
              </a:rPr>
              <a:t>розмовляли</a:t>
            </a:r>
            <a:r>
              <a:rPr lang="ru-RU" sz="1600" dirty="0" smtClean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1600" dirty="0" err="1" smtClean="0">
                <a:solidFill>
                  <a:schemeClr val="bg1"/>
                </a:solidFill>
              </a:rPr>
              <a:t>Під</a:t>
            </a:r>
            <a:r>
              <a:rPr lang="ru-RU" sz="1600" dirty="0" smtClean="0">
                <a:solidFill>
                  <a:schemeClr val="bg1"/>
                </a:solidFill>
              </a:rPr>
              <a:t> час </a:t>
            </a:r>
            <a:r>
              <a:rPr lang="ru-RU" sz="1600" dirty="0" err="1" smtClean="0">
                <a:solidFill>
                  <a:schemeClr val="bg1"/>
                </a:solidFill>
              </a:rPr>
              <a:t>слухання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</a:rPr>
              <a:t>музики</a:t>
            </a:r>
            <a:r>
              <a:rPr lang="ru-RU" sz="1600" dirty="0" smtClean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ніхто</a:t>
            </a:r>
            <a:r>
              <a:rPr lang="ru-RU" sz="1600" dirty="0">
                <a:solidFill>
                  <a:schemeClr val="bg1"/>
                </a:solidFill>
              </a:rPr>
              <a:t> не повинен </a:t>
            </a:r>
            <a:r>
              <a:rPr lang="ru-RU" sz="1600" dirty="0" err="1">
                <a:solidFill>
                  <a:schemeClr val="bg1"/>
                </a:solidFill>
              </a:rPr>
              <a:t>піднімати</a:t>
            </a:r>
            <a:r>
              <a:rPr lang="ru-RU" sz="1600" dirty="0">
                <a:solidFill>
                  <a:schemeClr val="bg1"/>
                </a:solidFill>
              </a:rPr>
              <a:t> руку, </a:t>
            </a:r>
            <a:endParaRPr lang="ru-RU" sz="1600" dirty="0" smtClean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smtClean="0">
                <a:solidFill>
                  <a:schemeClr val="bg1"/>
                </a:solidFill>
              </a:rPr>
              <a:t>     </a:t>
            </a:r>
            <a:r>
              <a:rPr lang="ru-RU" sz="1600" dirty="0" err="1" smtClean="0">
                <a:solidFill>
                  <a:schemeClr val="bg1"/>
                </a:solidFill>
              </a:rPr>
              <a:t>навіть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коли </a:t>
            </a:r>
            <a:r>
              <a:rPr lang="ru-RU" sz="1600" dirty="0" err="1">
                <a:solidFill>
                  <a:schemeClr val="bg1"/>
                </a:solidFill>
              </a:rPr>
              <a:t>він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готовий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відповісти</a:t>
            </a:r>
            <a:r>
              <a:rPr lang="ru-RU" sz="1600" dirty="0">
                <a:solidFill>
                  <a:schemeClr val="bg1"/>
                </a:solidFill>
              </a:rPr>
              <a:t> на </a:t>
            </a:r>
            <a:r>
              <a:rPr lang="ru-RU" sz="1600" dirty="0" err="1">
                <a:solidFill>
                  <a:schemeClr val="bg1"/>
                </a:solidFill>
              </a:rPr>
              <a:t>поставлене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вчителем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запитання</a:t>
            </a:r>
            <a:r>
              <a:rPr lang="ru-RU" sz="1600" dirty="0">
                <a:solidFill>
                  <a:schemeClr val="bg1"/>
                </a:solidFill>
              </a:rPr>
              <a:t>. </a:t>
            </a:r>
            <a:endParaRPr lang="ru-RU" sz="1600" dirty="0" smtClean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</a:rPr>
              <a:t>У </a:t>
            </a:r>
            <a:r>
              <a:rPr lang="ru-RU" sz="1600" dirty="0" err="1">
                <a:solidFill>
                  <a:schemeClr val="bg1"/>
                </a:solidFill>
              </a:rPr>
              <a:t>навчанні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першокласників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важлива</a:t>
            </a:r>
            <a:r>
              <a:rPr lang="ru-RU" sz="1600" dirty="0">
                <a:solidFill>
                  <a:schemeClr val="bg1"/>
                </a:solidFill>
              </a:rPr>
              <a:t> роль </a:t>
            </a:r>
            <a:r>
              <a:rPr lang="ru-RU" sz="1600" dirty="0" err="1">
                <a:solidFill>
                  <a:schemeClr val="bg1"/>
                </a:solidFill>
              </a:rPr>
              <a:t>належить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ігровим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прийомам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endParaRPr lang="ru-RU" sz="1600" dirty="0" smtClean="0">
              <a:solidFill>
                <a:schemeClr val="bg1"/>
              </a:solidFill>
            </a:endParaRPr>
          </a:p>
          <a:p>
            <a:pPr algn="ctr"/>
            <a:r>
              <a:rPr lang="ru-RU" sz="1600" dirty="0" err="1" smtClean="0">
                <a:solidFill>
                  <a:schemeClr val="bg1"/>
                </a:solidFill>
              </a:rPr>
              <a:t>змінам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ситуацій</a:t>
            </a:r>
            <a:r>
              <a:rPr lang="ru-RU" sz="1600" dirty="0">
                <a:solidFill>
                  <a:schemeClr val="bg1"/>
                </a:solidFill>
              </a:rPr>
              <a:t>, </a:t>
            </a:r>
            <a:r>
              <a:rPr lang="ru-RU" sz="1600" dirty="0" err="1">
                <a:solidFill>
                  <a:schemeClr val="bg1"/>
                </a:solidFill>
              </a:rPr>
              <a:t>чергуванню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слухових</a:t>
            </a:r>
            <a:r>
              <a:rPr lang="ru-RU" sz="1600" dirty="0">
                <a:solidFill>
                  <a:schemeClr val="bg1"/>
                </a:solidFill>
              </a:rPr>
              <a:t> і моторно-</a:t>
            </a:r>
            <a:r>
              <a:rPr lang="ru-RU" sz="1600" dirty="0" err="1">
                <a:solidFill>
                  <a:schemeClr val="bg1"/>
                </a:solidFill>
              </a:rPr>
              <a:t>рухових</a:t>
            </a:r>
            <a:r>
              <a:rPr lang="ru-RU" sz="1600" dirty="0">
                <a:solidFill>
                  <a:schemeClr val="bg1"/>
                </a:solidFill>
              </a:rPr>
              <a:t> </a:t>
            </a:r>
            <a:r>
              <a:rPr lang="ru-RU" sz="1600" dirty="0" err="1">
                <a:solidFill>
                  <a:schemeClr val="bg1"/>
                </a:solidFill>
              </a:rPr>
              <a:t>дій</a:t>
            </a:r>
            <a:r>
              <a:rPr lang="ru-RU" sz="16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2162" y="2924944"/>
            <a:ext cx="7200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</a:rPr>
              <a:t>З</a:t>
            </a:r>
            <a:r>
              <a:rPr lang="ru-RU" b="1" dirty="0" err="1" smtClean="0">
                <a:solidFill>
                  <a:schemeClr val="bg1"/>
                </a:solidFill>
              </a:rPr>
              <a:t>аохочувати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дітей</a:t>
            </a:r>
            <a:r>
              <a:rPr lang="ru-RU" b="1" dirty="0">
                <a:solidFill>
                  <a:schemeClr val="bg1"/>
                </a:solidFill>
              </a:rPr>
              <a:t> до </a:t>
            </a:r>
            <a:r>
              <a:rPr lang="ru-RU" b="1" dirty="0" err="1">
                <a:solidFill>
                  <a:schemeClr val="bg1"/>
                </a:solidFill>
              </a:rPr>
              <a:t>вільного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вираження</a:t>
            </a:r>
            <a:r>
              <a:rPr lang="ru-RU" b="1" dirty="0">
                <a:solidFill>
                  <a:schemeClr val="bg1"/>
                </a:solidFill>
              </a:rPr>
              <a:t> у </a:t>
            </a:r>
            <a:r>
              <a:rPr lang="ru-RU" b="1" dirty="0" err="1">
                <a:solidFill>
                  <a:schemeClr val="bg1"/>
                </a:solidFill>
              </a:rPr>
              <a:t>співі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грі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та </a:t>
            </a:r>
            <a:r>
              <a:rPr lang="ru-RU" b="1" dirty="0" err="1">
                <a:solidFill>
                  <a:schemeClr val="bg1"/>
                </a:solidFill>
              </a:rPr>
              <a:t>рухах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власних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почуттів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r>
              <a:rPr lang="ru-RU" b="1" dirty="0" err="1">
                <a:solidFill>
                  <a:schemeClr val="bg1"/>
                </a:solidFill>
              </a:rPr>
              <a:t>уявлень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вчити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стежити</a:t>
            </a:r>
            <a:r>
              <a:rPr lang="ru-RU" b="1" dirty="0">
                <a:solidFill>
                  <a:schemeClr val="bg1"/>
                </a:solidFill>
              </a:rPr>
              <a:t> за </a:t>
            </a:r>
            <a:r>
              <a:rPr lang="ru-RU" b="1" dirty="0" err="1">
                <a:solidFill>
                  <a:schemeClr val="bg1"/>
                </a:solidFill>
              </a:rPr>
              <a:t>розвитком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музики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обмінюватися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враженнями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порівнювати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твори,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err="1" smtClean="0">
                <a:solidFill>
                  <a:schemeClr val="bg1"/>
                </a:solidFill>
              </a:rPr>
              <a:t>виражати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їх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зміст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пластичними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рухами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Головне</a:t>
            </a:r>
            <a:r>
              <a:rPr lang="ru-RU" b="1" dirty="0">
                <a:solidFill>
                  <a:schemeClr val="bg1"/>
                </a:solidFill>
              </a:rPr>
              <a:t>, не </a:t>
            </a:r>
            <a:r>
              <a:rPr lang="ru-RU" b="1" dirty="0" err="1">
                <a:solidFill>
                  <a:schemeClr val="bg1"/>
                </a:solidFill>
              </a:rPr>
              <a:t>давати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дітям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готових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оцінок</a:t>
            </a:r>
            <a:r>
              <a:rPr lang="ru-RU" b="1" dirty="0">
                <a:solidFill>
                  <a:schemeClr val="bg1"/>
                </a:solidFill>
              </a:rPr>
              <a:t> і </a:t>
            </a:r>
            <a:r>
              <a:rPr lang="ru-RU" b="1" dirty="0" err="1">
                <a:solidFill>
                  <a:schemeClr val="bg1"/>
                </a:solidFill>
              </a:rPr>
              <a:t>суджень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,</a:t>
            </a:r>
          </a:p>
          <a:p>
            <a:r>
              <a:rPr lang="ru-RU" b="1" dirty="0" err="1" smtClean="0">
                <a:solidFill>
                  <a:schemeClr val="bg1"/>
                </a:solidFill>
              </a:rPr>
              <a:t>які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>
                <a:solidFill>
                  <a:schemeClr val="bg1"/>
                </a:solidFill>
              </a:rPr>
              <a:t>вони </a:t>
            </a:r>
            <a:r>
              <a:rPr lang="ru-RU" b="1" dirty="0" err="1">
                <a:solidFill>
                  <a:schemeClr val="bg1"/>
                </a:solidFill>
              </a:rPr>
              <a:t>мають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запам’ятати</a:t>
            </a:r>
            <a:r>
              <a:rPr lang="ru-RU" b="1" dirty="0">
                <a:solidFill>
                  <a:schemeClr val="bg1"/>
                </a:solidFill>
              </a:rPr>
              <a:t>, 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а </a:t>
            </a:r>
            <a:r>
              <a:rPr lang="ru-RU" b="1" dirty="0" err="1">
                <a:solidFill>
                  <a:schemeClr val="bg1"/>
                </a:solidFill>
              </a:rPr>
              <a:t>ставити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їм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b="1" dirty="0" smtClean="0">
                <a:solidFill>
                  <a:schemeClr val="bg1"/>
                </a:solidFill>
              </a:rPr>
              <a:t>, на </a:t>
            </a:r>
            <a:r>
              <a:rPr lang="ru-RU" b="1" dirty="0" err="1">
                <a:solidFill>
                  <a:schemeClr val="bg1"/>
                </a:solidFill>
              </a:rPr>
              <a:t>які</a:t>
            </a:r>
            <a:r>
              <a:rPr lang="ru-RU" b="1" dirty="0">
                <a:solidFill>
                  <a:schemeClr val="bg1"/>
                </a:solidFill>
              </a:rPr>
              <a:t> б вони </a:t>
            </a:r>
            <a:r>
              <a:rPr lang="ru-RU" b="1" dirty="0" err="1">
                <a:solidFill>
                  <a:schemeClr val="bg1"/>
                </a:solidFill>
              </a:rPr>
              <a:t>самостійно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знаходили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err="1">
                <a:solidFill>
                  <a:schemeClr val="bg1"/>
                </a:solidFill>
              </a:rPr>
              <a:t>відповіді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276872"/>
            <a:ext cx="3461042" cy="2595782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7062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23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22426"/>
            <a:ext cx="74888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Даниленко Н.В</a:t>
            </a:r>
            <a:r>
              <a:rPr lang="uk-UA" dirty="0" smtClean="0"/>
              <a:t>.</a:t>
            </a:r>
            <a:endParaRPr lang="ru-RU" dirty="0"/>
          </a:p>
          <a:p>
            <a:pPr lvl="0" algn="ctr"/>
            <a:r>
              <a:rPr lang="uk-UA" sz="2000" b="1" dirty="0" smtClean="0">
                <a:solidFill>
                  <a:srgbClr val="0000FF"/>
                </a:solidFill>
              </a:rPr>
              <a:t>«Нова </a:t>
            </a:r>
            <a:r>
              <a:rPr lang="uk-UA" sz="2000" b="1" dirty="0">
                <a:solidFill>
                  <a:srgbClr val="0000FF"/>
                </a:solidFill>
              </a:rPr>
              <a:t>програма «Мистецтво»  5 клас </a:t>
            </a:r>
            <a:r>
              <a:rPr lang="uk-UA" sz="2000" b="1" dirty="0" smtClean="0">
                <a:solidFill>
                  <a:srgbClr val="0000FF"/>
                </a:solidFill>
              </a:rPr>
              <a:t>–</a:t>
            </a:r>
          </a:p>
          <a:p>
            <a:pPr lvl="0" algn="ctr"/>
            <a:r>
              <a:rPr lang="uk-UA" sz="2000" b="1" dirty="0" smtClean="0">
                <a:solidFill>
                  <a:srgbClr val="0000FF"/>
                </a:solidFill>
              </a:rPr>
              <a:t> </a:t>
            </a:r>
            <a:r>
              <a:rPr lang="uk-UA" sz="2000" b="1" dirty="0">
                <a:solidFill>
                  <a:srgbClr val="0000FF"/>
                </a:solidFill>
              </a:rPr>
              <a:t>мета, завдання, зміст та особливості   навчальної   діяльності. </a:t>
            </a:r>
            <a:endParaRPr lang="uk-UA" sz="2000" b="1" dirty="0" smtClean="0">
              <a:solidFill>
                <a:srgbClr val="0000FF"/>
              </a:solidFill>
            </a:endParaRPr>
          </a:p>
          <a:p>
            <a:pPr lvl="0" algn="ctr"/>
            <a:r>
              <a:rPr lang="uk-UA" sz="2000" b="1" dirty="0" smtClean="0">
                <a:solidFill>
                  <a:srgbClr val="0000FF"/>
                </a:solidFill>
              </a:rPr>
              <a:t>Обговорення </a:t>
            </a:r>
            <a:r>
              <a:rPr lang="uk-UA" sz="2000" b="1" dirty="0">
                <a:solidFill>
                  <a:srgbClr val="0000FF"/>
                </a:solidFill>
              </a:rPr>
              <a:t>особливостей структурування  навчального </a:t>
            </a:r>
            <a:r>
              <a:rPr lang="uk-UA" sz="2000" b="1" dirty="0" smtClean="0">
                <a:solidFill>
                  <a:srgbClr val="0000FF"/>
                </a:solidFill>
              </a:rPr>
              <a:t>матеріалу  </a:t>
            </a:r>
            <a:r>
              <a:rPr lang="uk-UA" sz="2000" b="1" dirty="0">
                <a:solidFill>
                  <a:srgbClr val="0000FF"/>
                </a:solidFill>
              </a:rPr>
              <a:t>та  тематичної  побудови    </a:t>
            </a:r>
            <a:r>
              <a:rPr lang="uk-UA" sz="2000" b="1" dirty="0" smtClean="0">
                <a:solidFill>
                  <a:srgbClr val="0000FF"/>
                </a:solidFill>
              </a:rPr>
              <a:t>програми»</a:t>
            </a:r>
            <a:endParaRPr lang="ru-RU" sz="2000" b="1" dirty="0">
              <a:solidFill>
                <a:srgbClr val="0000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6" t="27439" r="6188"/>
          <a:stretch/>
        </p:blipFill>
        <p:spPr>
          <a:xfrm>
            <a:off x="179512" y="2204864"/>
            <a:ext cx="4560032" cy="3084812"/>
          </a:xfrm>
          <a:prstGeom prst="rect">
            <a:avLst/>
          </a:prstGeom>
          <a:ln>
            <a:solidFill>
              <a:srgbClr val="C25D0A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5556" r="7494"/>
          <a:stretch/>
        </p:blipFill>
        <p:spPr>
          <a:xfrm>
            <a:off x="4858866" y="2204864"/>
            <a:ext cx="4196422" cy="3084812"/>
          </a:xfrm>
          <a:prstGeom prst="rect">
            <a:avLst/>
          </a:prstGeom>
          <a:ln>
            <a:solidFill>
              <a:srgbClr val="C25D0A"/>
            </a:solidFill>
          </a:ln>
        </p:spPr>
      </p:pic>
    </p:spTree>
    <p:extLst>
      <p:ext uri="{BB962C8B-B14F-4D97-AF65-F5344CB8AC3E}">
        <p14:creationId xmlns:p14="http://schemas.microsoft.com/office/powerpoint/2010/main" val="33511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24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16632"/>
            <a:ext cx="727280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роботи на січень місяць</a:t>
            </a:r>
          </a:p>
          <a:p>
            <a:pPr algn="ctr"/>
            <a:endParaRPr lang="en-US" sz="3200" b="1" dirty="0" smtClean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.  Майстер - клас для вчителів музичного мистецтва.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    Презентація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досвіду.  </a:t>
            </a:r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</a:t>
            </a:r>
            <a:r>
              <a:rPr lang="ru-RU" b="1" dirty="0" err="1" smtClean="0"/>
              <a:t>Седченко</a:t>
            </a:r>
            <a:r>
              <a:rPr lang="ru-RU" b="1" dirty="0" smtClean="0"/>
              <a:t> </a:t>
            </a:r>
            <a:r>
              <a:rPr lang="ru-RU" b="1" dirty="0"/>
              <a:t>Т.Л.</a:t>
            </a:r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2. Опрацювання змістовного  компоненту 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програми  </a:t>
            </a:r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   на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2 півріччя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для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 учнів 5, 2 класу.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 Упорядкування 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фонохрестоматії,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   перегляд   методичних  рекомендацій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/>
              <a:t>                                                                                                   </a:t>
            </a:r>
            <a:r>
              <a:rPr lang="ru-RU" b="1" dirty="0" err="1" smtClean="0"/>
              <a:t>Єфременко</a:t>
            </a:r>
            <a:r>
              <a:rPr lang="ru-RU" b="1" dirty="0" smtClean="0"/>
              <a:t> </a:t>
            </a:r>
            <a:r>
              <a:rPr lang="ru-RU" b="1" dirty="0"/>
              <a:t>В.В.</a:t>
            </a:r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3. Підготовка вчителя до уроку.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    Поурочні плани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uk-UA" b="1" dirty="0"/>
              <a:t> </a:t>
            </a:r>
            <a:r>
              <a:rPr lang="uk-UA" b="1" dirty="0" smtClean="0"/>
              <a:t>                                                                                                  </a:t>
            </a:r>
            <a:r>
              <a:rPr lang="uk-UA" b="1" dirty="0" smtClean="0"/>
              <a:t>Даниленко Н.В</a:t>
            </a:r>
            <a:r>
              <a:rPr lang="uk-UA" b="1" dirty="0" smtClean="0"/>
              <a:t>.</a:t>
            </a:r>
            <a:endParaRPr lang="ru-RU" b="1" dirty="0"/>
          </a:p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4. Підготовка учнів до огляду художньої самодіяльності</a:t>
            </a:r>
            <a:r>
              <a:rPr lang="uk-UA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                                        </a:t>
            </a:r>
            <a:r>
              <a:rPr lang="ru-RU" b="1" dirty="0" err="1" smtClean="0"/>
              <a:t>Бабічев</a:t>
            </a:r>
            <a:r>
              <a:rPr lang="ru-RU" b="1" dirty="0" smtClean="0"/>
              <a:t> </a:t>
            </a:r>
            <a:r>
              <a:rPr lang="ru-RU" b="1" dirty="0"/>
              <a:t>В.В.</a:t>
            </a:r>
          </a:p>
        </p:txBody>
      </p:sp>
      <p:pic>
        <p:nvPicPr>
          <p:cNvPr id="4" name="Picture 2" descr="http://img0.liveinternet.ru/images/attach/c/1/63/954/63954612_701393h3xm64qun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844" y="4976229"/>
            <a:ext cx="2666968" cy="188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646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89DAD-C4FB-43F3-87E1-97E29E0E53A2}" type="slidenum">
              <a:rPr lang="ru-RU" smtClean="0"/>
              <a:t>25</a:t>
            </a:fld>
            <a:endParaRPr lang="ru-RU"/>
          </a:p>
        </p:txBody>
      </p:sp>
      <p:pic>
        <p:nvPicPr>
          <p:cNvPr id="7170" name="Picture 2" descr="http://img1.liveinternet.ru/images/attach/c/1/59/262/59262858_58882950_56490465_55868453_rozuy_na_roy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5" y="116632"/>
            <a:ext cx="8952344" cy="662473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30" y="6127528"/>
            <a:ext cx="4351984" cy="37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34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52264"/>
            <a:ext cx="3429354" cy="257201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886" y="3611536"/>
            <a:ext cx="4136425" cy="310231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09" y="903100"/>
            <a:ext cx="3355351" cy="251651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3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87109" y="52264"/>
            <a:ext cx="43539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1. Ознайомлення з методичними </a:t>
            </a:r>
            <a:r>
              <a:rPr lang="ru-RU" sz="1400" dirty="0" err="1" smtClean="0">
                <a:solidFill>
                  <a:schemeClr val="bg1"/>
                </a:solidFill>
              </a:rPr>
              <a:t>рекомендаціями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щодо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викладання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  </a:t>
            </a:r>
            <a:r>
              <a:rPr lang="ru-RU" sz="1400" dirty="0" err="1" smtClean="0">
                <a:solidFill>
                  <a:schemeClr val="bg1"/>
                </a:solidFill>
              </a:rPr>
              <a:t>дисциплін</a:t>
            </a:r>
            <a:r>
              <a:rPr lang="ru-RU" sz="1400" dirty="0" smtClean="0">
                <a:solidFill>
                  <a:schemeClr val="bg1"/>
                </a:solidFill>
              </a:rPr>
              <a:t>  </a:t>
            </a:r>
            <a:r>
              <a:rPr lang="ru-RU" sz="1400" dirty="0" err="1" smtClean="0">
                <a:solidFill>
                  <a:schemeClr val="bg1"/>
                </a:solidFill>
              </a:rPr>
              <a:t>художньо</a:t>
            </a:r>
            <a:r>
              <a:rPr lang="ru-RU" sz="1400" dirty="0" smtClean="0">
                <a:solidFill>
                  <a:schemeClr val="bg1"/>
                </a:solidFill>
              </a:rPr>
              <a:t> - </a:t>
            </a:r>
            <a:r>
              <a:rPr lang="ru-RU" sz="1400" dirty="0" err="1" smtClean="0">
                <a:solidFill>
                  <a:schemeClr val="bg1"/>
                </a:solidFill>
              </a:rPr>
              <a:t>естетичного</a:t>
            </a:r>
            <a:r>
              <a:rPr lang="ru-RU" sz="1400" dirty="0" smtClean="0">
                <a:solidFill>
                  <a:schemeClr val="bg1"/>
                </a:solidFill>
              </a:rPr>
              <a:t> циклу у 201</a:t>
            </a:r>
            <a:r>
              <a:rPr lang="uk-UA" sz="1400" dirty="0" smtClean="0">
                <a:solidFill>
                  <a:schemeClr val="bg1"/>
                </a:solidFill>
              </a:rPr>
              <a:t>3 </a:t>
            </a:r>
            <a:r>
              <a:rPr lang="ru-RU" sz="1400" dirty="0" smtClean="0">
                <a:solidFill>
                  <a:schemeClr val="bg1"/>
                </a:solidFill>
              </a:rPr>
              <a:t>- 201</a:t>
            </a:r>
            <a:r>
              <a:rPr lang="uk-UA" sz="1400" dirty="0" smtClean="0">
                <a:solidFill>
                  <a:schemeClr val="bg1"/>
                </a:solidFill>
              </a:rPr>
              <a:t>4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навчальному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році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5" y="4440055"/>
            <a:ext cx="3008146" cy="225611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467545" y="3425231"/>
            <a:ext cx="3168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Слухали</a:t>
            </a:r>
            <a:r>
              <a:rPr lang="uk-UA" sz="1400" dirty="0">
                <a:solidFill>
                  <a:schemeClr val="bg1"/>
                </a:solidFill>
              </a:rPr>
              <a:t>:  </a:t>
            </a:r>
            <a:r>
              <a:rPr lang="uk-UA" sz="1400" dirty="0" err="1">
                <a:solidFill>
                  <a:schemeClr val="bg1"/>
                </a:solidFill>
              </a:rPr>
              <a:t>Єфременко</a:t>
            </a:r>
            <a:r>
              <a:rPr lang="uk-UA" sz="1400" dirty="0">
                <a:solidFill>
                  <a:schemeClr val="bg1"/>
                </a:solidFill>
              </a:rPr>
              <a:t> Л.М.</a:t>
            </a:r>
            <a:endParaRPr lang="ru-RU" sz="1400" dirty="0">
              <a:solidFill>
                <a:schemeClr val="bg1"/>
              </a:solidFill>
            </a:endParaRPr>
          </a:p>
          <a:p>
            <a:pPr lvl="0" algn="ctr"/>
            <a:r>
              <a:rPr lang="uk-UA" sz="1400" dirty="0">
                <a:solidFill>
                  <a:schemeClr val="bg1"/>
                </a:solidFill>
              </a:rPr>
              <a:t>Нормативна база музичної освіти.</a:t>
            </a:r>
            <a:endParaRPr lang="ru-RU" sz="1400" dirty="0">
              <a:solidFill>
                <a:schemeClr val="bg1"/>
              </a:solidFill>
            </a:endParaRPr>
          </a:p>
          <a:p>
            <a:pPr lvl="0" algn="ctr"/>
            <a:r>
              <a:rPr lang="uk-UA" sz="1400" dirty="0">
                <a:solidFill>
                  <a:schemeClr val="bg1"/>
                </a:solidFill>
              </a:rPr>
              <a:t>Аналітичний звіт плану роботи МО за минулий навчальний  рік</a:t>
            </a:r>
            <a:r>
              <a:rPr lang="uk-UA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33582" y="2629364"/>
            <a:ext cx="51125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chemeClr val="bg1"/>
                </a:solidFill>
              </a:rPr>
              <a:t>Виступили</a:t>
            </a:r>
            <a:r>
              <a:rPr lang="uk-UA" sz="1400" dirty="0">
                <a:solidFill>
                  <a:schemeClr val="bg1"/>
                </a:solidFill>
              </a:rPr>
              <a:t>: </a:t>
            </a:r>
            <a:r>
              <a:rPr lang="uk-UA" sz="1400" dirty="0" err="1">
                <a:solidFill>
                  <a:schemeClr val="bg1"/>
                </a:solidFill>
              </a:rPr>
              <a:t>Бабічєв</a:t>
            </a:r>
            <a:r>
              <a:rPr lang="uk-UA" sz="1400" dirty="0">
                <a:solidFill>
                  <a:schemeClr val="bg1"/>
                </a:solidFill>
              </a:rPr>
              <a:t> В.В. Особливості календарного і  поурочного  планування за    </a:t>
            </a:r>
            <a:r>
              <a:rPr lang="uk-UA" sz="1400" dirty="0" smtClean="0">
                <a:solidFill>
                  <a:schemeClr val="bg1"/>
                </a:solidFill>
              </a:rPr>
              <a:t>програмами  </a:t>
            </a:r>
            <a:r>
              <a:rPr lang="uk-UA" sz="1400" dirty="0">
                <a:solidFill>
                  <a:schemeClr val="bg1"/>
                </a:solidFill>
              </a:rPr>
              <a:t>«Музичне мистецтво» 1-4 класи та </a:t>
            </a:r>
            <a:r>
              <a:rPr lang="ru-RU" sz="1400" dirty="0">
                <a:solidFill>
                  <a:schemeClr val="bg1"/>
                </a:solidFill>
              </a:rPr>
              <a:t>5  -8 </a:t>
            </a:r>
            <a:r>
              <a:rPr lang="uk-UA" sz="1400" dirty="0">
                <a:solidFill>
                  <a:schemeClr val="bg1"/>
                </a:solidFill>
              </a:rPr>
              <a:t>класи</a:t>
            </a:r>
            <a:r>
              <a:rPr lang="uk-UA" sz="1400" dirty="0" smtClean="0">
                <a:solidFill>
                  <a:schemeClr val="bg1"/>
                </a:solidFill>
              </a:rPr>
              <a:t>.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uk-UA" sz="1400" dirty="0" smtClean="0">
                <a:solidFill>
                  <a:schemeClr val="bg1"/>
                </a:solidFill>
              </a:rPr>
              <a:t> </a:t>
            </a:r>
            <a:r>
              <a:rPr lang="uk-UA" sz="1400" dirty="0">
                <a:solidFill>
                  <a:schemeClr val="bg1"/>
                </a:solidFill>
              </a:rPr>
              <a:t>Основні вимоги до оцінювання навчальних досягнень  учнів з музичного мистецтва.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22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4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281066" y="2502264"/>
            <a:ext cx="2483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3. Презентація нових посібників і методичної  літератури.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"/>
          <a:stretch/>
        </p:blipFill>
        <p:spPr>
          <a:xfrm>
            <a:off x="69129" y="849211"/>
            <a:ext cx="2774680" cy="20195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4" t="3672"/>
          <a:stretch/>
        </p:blipFill>
        <p:spPr>
          <a:xfrm>
            <a:off x="3038935" y="774232"/>
            <a:ext cx="2721805" cy="22165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66456" y="109320"/>
            <a:ext cx="57449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dirty="0" smtClean="0">
                <a:solidFill>
                  <a:schemeClr val="bg1"/>
                </a:solidFill>
              </a:rPr>
              <a:t>2. Особливості календарного і  поурочного  планування за програмами     «Музичне мистецтво» 1-4 класи та </a:t>
            </a:r>
            <a:r>
              <a:rPr lang="ru-RU" sz="1200" dirty="0" smtClean="0">
                <a:solidFill>
                  <a:schemeClr val="bg1"/>
                </a:solidFill>
              </a:rPr>
              <a:t>5  -8 </a:t>
            </a:r>
            <a:r>
              <a:rPr lang="uk-UA" sz="1200" dirty="0" smtClean="0">
                <a:solidFill>
                  <a:schemeClr val="bg1"/>
                </a:solidFill>
              </a:rPr>
              <a:t>класи.</a:t>
            </a:r>
            <a:endParaRPr lang="ru-RU" sz="1200" dirty="0" smtClean="0">
              <a:solidFill>
                <a:schemeClr val="bg1"/>
              </a:solidFill>
            </a:endParaRPr>
          </a:p>
          <a:p>
            <a:r>
              <a:rPr lang="uk-UA" sz="1200" dirty="0" smtClean="0">
                <a:solidFill>
                  <a:schemeClr val="bg1"/>
                </a:solidFill>
              </a:rPr>
              <a:t>Основні вимоги до оцінювання навчальних досягнень  учнів з музичного мистецтва.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92" y="181706"/>
            <a:ext cx="2998862" cy="22491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195714" y="3142709"/>
            <a:ext cx="36146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4. Ознайомлення та затвердження  план роботи МО вчителів музики на 2013-2014 </a:t>
            </a:r>
            <a:r>
              <a:rPr lang="uk-UA" sz="1200" dirty="0" err="1" smtClean="0">
                <a:solidFill>
                  <a:schemeClr val="bg1"/>
                </a:solidFill>
              </a:rPr>
              <a:t>н.р</a:t>
            </a:r>
            <a:r>
              <a:rPr lang="uk-UA" sz="1200" dirty="0" smtClean="0">
                <a:solidFill>
                  <a:schemeClr val="bg1"/>
                </a:solidFill>
              </a:rPr>
              <a:t>.  </a:t>
            </a:r>
          </a:p>
          <a:p>
            <a:pPr algn="ctr"/>
            <a:r>
              <a:rPr lang="uk-UA" sz="1200" dirty="0" smtClean="0">
                <a:solidFill>
                  <a:schemeClr val="bg1"/>
                </a:solidFill>
              </a:rPr>
              <a:t>Організація роботи.</a:t>
            </a:r>
            <a:r>
              <a:rPr lang="ru-RU" sz="1200" dirty="0" smtClean="0">
                <a:solidFill>
                  <a:schemeClr val="bg1"/>
                </a:solidFill>
              </a:rPr>
              <a:t> </a:t>
            </a:r>
            <a:r>
              <a:rPr lang="uk-UA" sz="1200" dirty="0" smtClean="0">
                <a:solidFill>
                  <a:schemeClr val="bg1"/>
                </a:solidFill>
              </a:rPr>
              <a:t>Вироблення рекомендацій.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" y="3868487"/>
            <a:ext cx="2668461" cy="20013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08" y="3899854"/>
            <a:ext cx="2668461" cy="200134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5964792" y="3311985"/>
            <a:ext cx="3115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400" dirty="0" smtClean="0">
                <a:solidFill>
                  <a:schemeClr val="bg1"/>
                </a:solidFill>
              </a:rPr>
              <a:t>5. </a:t>
            </a:r>
            <a:r>
              <a:rPr lang="ru-RU" sz="1400" dirty="0" err="1" smtClean="0">
                <a:solidFill>
                  <a:schemeClr val="bg1"/>
                </a:solidFill>
              </a:rPr>
              <a:t>Аналіз</a:t>
            </a:r>
            <a:r>
              <a:rPr lang="ru-RU" sz="1400" dirty="0" smtClean="0">
                <a:solidFill>
                  <a:schemeClr val="bg1"/>
                </a:solidFill>
              </a:rPr>
              <a:t> стану </a:t>
            </a:r>
            <a:r>
              <a:rPr lang="ru-RU" sz="1400" dirty="0" err="1" smtClean="0">
                <a:solidFill>
                  <a:schemeClr val="bg1"/>
                </a:solidFill>
              </a:rPr>
              <a:t>роботи</a:t>
            </a:r>
            <a:r>
              <a:rPr lang="ru-RU" sz="1400" dirty="0" smtClean="0">
                <a:solidFill>
                  <a:schemeClr val="bg1"/>
                </a:solidFill>
              </a:rPr>
              <a:t> за </a:t>
            </a:r>
            <a:r>
              <a:rPr lang="ru-RU" sz="1400" dirty="0" err="1" smtClean="0">
                <a:solidFill>
                  <a:schemeClr val="bg1"/>
                </a:solidFill>
              </a:rPr>
              <a:t>минулий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</a:rPr>
              <a:t>рік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7"/>
          <a:stretch/>
        </p:blipFill>
        <p:spPr>
          <a:xfrm>
            <a:off x="5781418" y="3789040"/>
            <a:ext cx="3299228" cy="216024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1213143" y="5982607"/>
            <a:ext cx="67836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b="1" dirty="0">
                <a:solidFill>
                  <a:schemeClr val="bg1"/>
                </a:solidFill>
              </a:rPr>
              <a:t>Ухвалили </a:t>
            </a:r>
            <a:r>
              <a:rPr lang="uk-UA" sz="1200" dirty="0">
                <a:solidFill>
                  <a:schemeClr val="bg1"/>
                </a:solidFill>
              </a:rPr>
              <a:t>одноголосно: </a:t>
            </a:r>
            <a:endParaRPr lang="ru-RU" sz="1200" dirty="0">
              <a:solidFill>
                <a:schemeClr val="bg1"/>
              </a:solidFill>
            </a:endParaRPr>
          </a:p>
          <a:p>
            <a:pPr lvl="0"/>
            <a:r>
              <a:rPr lang="uk-UA" sz="1200" dirty="0">
                <a:solidFill>
                  <a:schemeClr val="bg1"/>
                </a:solidFill>
              </a:rPr>
              <a:t>Роботу міського методичного об'єднання вчителів музичного мистецтва вважати задовільною. </a:t>
            </a:r>
            <a:endParaRPr lang="ru-RU" sz="1200" dirty="0">
              <a:solidFill>
                <a:schemeClr val="bg1"/>
              </a:solidFill>
            </a:endParaRPr>
          </a:p>
          <a:p>
            <a:pPr lvl="0"/>
            <a:r>
              <a:rPr lang="uk-UA" sz="1200" dirty="0">
                <a:solidFill>
                  <a:schemeClr val="bg1"/>
                </a:solidFill>
              </a:rPr>
              <a:t>Надати інформаційний матеріал про роботу вчителів музики  та досягнення їхніх   </a:t>
            </a:r>
            <a:r>
              <a:rPr lang="uk-UA" sz="1200" dirty="0" smtClean="0">
                <a:solidFill>
                  <a:schemeClr val="bg1"/>
                </a:solidFill>
              </a:rPr>
              <a:t>учнів </a:t>
            </a:r>
            <a:r>
              <a:rPr lang="uk-UA" sz="1200" dirty="0">
                <a:solidFill>
                  <a:schemeClr val="bg1"/>
                </a:solidFill>
              </a:rPr>
              <a:t>на сайті МО;</a:t>
            </a:r>
            <a:endParaRPr lang="ru-RU" sz="1200" dirty="0">
              <a:solidFill>
                <a:schemeClr val="bg1"/>
              </a:solidFill>
            </a:endParaRPr>
          </a:p>
          <a:p>
            <a:pPr lvl="0"/>
            <a:r>
              <a:rPr lang="uk-UA" sz="1200" dirty="0">
                <a:solidFill>
                  <a:schemeClr val="bg1"/>
                </a:solidFill>
              </a:rPr>
              <a:t>Затвердити план роботи МО;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06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93D4-7ECF-4D33-85FB-70C7947E9B8B}" type="slidenum">
              <a:rPr lang="ru-RU" smtClean="0"/>
              <a:t>5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2" r="6052" b="20697"/>
          <a:stretch/>
        </p:blipFill>
        <p:spPr>
          <a:xfrm>
            <a:off x="234571" y="136925"/>
            <a:ext cx="4902433" cy="2490689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22200" r="28968" b="18123"/>
          <a:stretch/>
        </p:blipFill>
        <p:spPr>
          <a:xfrm>
            <a:off x="5430351" y="136925"/>
            <a:ext cx="3507213" cy="2819989"/>
          </a:xfrm>
          <a:prstGeom prst="rect">
            <a:avLst/>
          </a:prstGeom>
          <a:ln>
            <a:solidFill>
              <a:srgbClr val="00FFFF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t="10385"/>
          <a:stretch/>
        </p:blipFill>
        <p:spPr>
          <a:xfrm>
            <a:off x="234571" y="2770217"/>
            <a:ext cx="3357744" cy="28330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611560" y="5764213"/>
            <a:ext cx="17668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День вчителя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04.10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2013 – 2014 </a:t>
            </a:r>
            <a:r>
              <a:rPr lang="uk-UA" b="1" dirty="0" err="1" smtClean="0">
                <a:solidFill>
                  <a:srgbClr val="FFFF00"/>
                </a:solidFill>
              </a:rPr>
              <a:t>н.р</a:t>
            </a:r>
            <a:r>
              <a:rPr lang="uk-UA" b="1" dirty="0" smtClean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" t="20836" r="29911" b="9521"/>
          <a:stretch/>
        </p:blipFill>
        <p:spPr>
          <a:xfrm>
            <a:off x="5717873" y="3152717"/>
            <a:ext cx="3283124" cy="2715367"/>
          </a:xfrm>
          <a:prstGeom prst="rect">
            <a:avLst/>
          </a:prstGeom>
          <a:ln>
            <a:solidFill>
              <a:srgbClr val="00FFFF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5257944" y="2855652"/>
            <a:ext cx="1228221" cy="553998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000" dirty="0" err="1" smtClean="0"/>
              <a:t>Полюхевич</a:t>
            </a:r>
            <a:r>
              <a:rPr lang="uk-UA" sz="1000" dirty="0" smtClean="0"/>
              <a:t> </a:t>
            </a:r>
            <a:r>
              <a:rPr lang="uk-UA" sz="1000" dirty="0" err="1" smtClean="0"/>
              <a:t>Альона</a:t>
            </a:r>
            <a:endParaRPr lang="uk-UA" sz="1000" dirty="0" smtClean="0"/>
          </a:p>
          <a:p>
            <a:pPr algn="ctr"/>
            <a:r>
              <a:rPr lang="uk-UA" sz="1000" dirty="0" smtClean="0"/>
              <a:t>«Діти сонця»</a:t>
            </a:r>
          </a:p>
          <a:p>
            <a:pPr algn="ctr"/>
            <a:r>
              <a:rPr lang="uk-UA" sz="1000" dirty="0" smtClean="0"/>
              <a:t>6 клас</a:t>
            </a:r>
            <a:endParaRPr lang="ru-RU" sz="1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 t="16375" r="20910" b="16437"/>
          <a:stretch/>
        </p:blipFill>
        <p:spPr>
          <a:xfrm>
            <a:off x="3339361" y="4289903"/>
            <a:ext cx="3244807" cy="239764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9356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t="13322" r="25389" b="16273"/>
          <a:stretch/>
        </p:blipFill>
        <p:spPr>
          <a:xfrm>
            <a:off x="6227420" y="76029"/>
            <a:ext cx="2839693" cy="203216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7" r="8675"/>
          <a:stretch/>
        </p:blipFill>
        <p:spPr>
          <a:xfrm>
            <a:off x="5050548" y="2192669"/>
            <a:ext cx="3153120" cy="24934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93D4-7ECF-4D33-85FB-70C7947E9B8B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t="5404" b="12818"/>
          <a:stretch/>
        </p:blipFill>
        <p:spPr>
          <a:xfrm rot="5400000">
            <a:off x="-232443" y="528586"/>
            <a:ext cx="3062401" cy="2238492"/>
          </a:xfrm>
          <a:prstGeom prst="rect">
            <a:avLst/>
          </a:prstGeom>
          <a:ln>
            <a:solidFill>
              <a:srgbClr val="BDBDFF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t="16154" r="22731" b="8716"/>
          <a:stretch/>
        </p:blipFill>
        <p:spPr>
          <a:xfrm>
            <a:off x="2346580" y="823197"/>
            <a:ext cx="2880436" cy="273894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396778" y="3720109"/>
            <a:ext cx="12089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 err="1" smtClean="0">
                <a:solidFill>
                  <a:schemeClr val="bg1"/>
                </a:solidFill>
              </a:rPr>
              <a:t>Чернявська</a:t>
            </a:r>
            <a:r>
              <a:rPr lang="uk-UA" sz="1000" dirty="0" smtClean="0">
                <a:solidFill>
                  <a:schemeClr val="bg1"/>
                </a:solidFill>
              </a:rPr>
              <a:t> Тетяна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«Осінь»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6 клас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332" y="1647832"/>
            <a:ext cx="1112805" cy="707886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uk-UA" sz="1000" dirty="0" err="1" smtClean="0"/>
              <a:t>Фіс</a:t>
            </a:r>
            <a:r>
              <a:rPr lang="uk-UA" sz="1000" dirty="0" smtClean="0"/>
              <a:t> Валерія</a:t>
            </a:r>
          </a:p>
          <a:p>
            <a:pPr algn="ctr"/>
            <a:r>
              <a:rPr lang="uk-UA" sz="1000" dirty="0" err="1" smtClean="0"/>
              <a:t>Сиса</a:t>
            </a:r>
            <a:r>
              <a:rPr lang="uk-UA" sz="1000" dirty="0" smtClean="0"/>
              <a:t> Катерина</a:t>
            </a:r>
          </a:p>
          <a:p>
            <a:pPr algn="ctr"/>
            <a:r>
              <a:rPr lang="uk-UA" sz="1000" dirty="0" smtClean="0"/>
              <a:t>«Дві половинки»</a:t>
            </a:r>
          </a:p>
          <a:p>
            <a:pPr algn="ctr"/>
            <a:r>
              <a:rPr lang="uk-UA" sz="1000" dirty="0" smtClean="0"/>
              <a:t>3 – Б клас</a:t>
            </a:r>
            <a:endParaRPr lang="ru-RU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3727959" y="5795"/>
            <a:ext cx="1755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День вчителя </a:t>
            </a:r>
          </a:p>
          <a:p>
            <a:pPr algn="ctr"/>
            <a:r>
              <a:rPr lang="uk-UA" b="1" dirty="0" smtClean="0">
                <a:solidFill>
                  <a:srgbClr val="FFFF00"/>
                </a:solidFill>
              </a:rPr>
              <a:t>2013 – 2014 </a:t>
            </a:r>
            <a:r>
              <a:rPr lang="uk-UA" b="1" dirty="0" err="1" smtClean="0">
                <a:solidFill>
                  <a:srgbClr val="FFFF00"/>
                </a:solidFill>
              </a:rPr>
              <a:t>н.р</a:t>
            </a:r>
            <a:r>
              <a:rPr lang="uk-UA" b="1" dirty="0" smtClean="0">
                <a:solidFill>
                  <a:srgbClr val="FFFF00"/>
                </a:solidFill>
              </a:rPr>
              <a:t>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18071" r="24547" b="12385"/>
          <a:stretch/>
        </p:blipFill>
        <p:spPr>
          <a:xfrm>
            <a:off x="2627784" y="4437112"/>
            <a:ext cx="3110924" cy="232482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1791" y="3839647"/>
            <a:ext cx="3263021" cy="244726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2274599" y="6207942"/>
            <a:ext cx="1401346" cy="553998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000" dirty="0" err="1" smtClean="0"/>
              <a:t>Альона</a:t>
            </a:r>
            <a:endParaRPr lang="ru-RU" sz="1000" dirty="0" smtClean="0"/>
          </a:p>
          <a:p>
            <a:pPr algn="ctr"/>
            <a:r>
              <a:rPr lang="ru-RU" sz="1000" dirty="0" smtClean="0"/>
              <a:t>«Не надо печалиться»</a:t>
            </a:r>
            <a:endParaRPr lang="uk-UA" sz="1000" dirty="0" smtClean="0"/>
          </a:p>
          <a:p>
            <a:pPr algn="ctr"/>
            <a:r>
              <a:rPr lang="uk-UA" sz="1000" dirty="0" smtClean="0"/>
              <a:t>9 клас</a:t>
            </a:r>
            <a:endParaRPr lang="ru-RU" sz="1000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320" y="4494095"/>
            <a:ext cx="3023793" cy="226784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947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93D4-7ECF-4D33-85FB-70C7947E9B8B}" type="slidenum">
              <a:rPr lang="ru-RU" smtClean="0"/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/>
          <a:stretch/>
        </p:blipFill>
        <p:spPr>
          <a:xfrm>
            <a:off x="4720240" y="268645"/>
            <a:ext cx="4242593" cy="267658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8253" y="3004629"/>
            <a:ext cx="171873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Косенко </a:t>
            </a:r>
            <a:r>
              <a:rPr lang="ru-RU" sz="1050" dirty="0" err="1" smtClean="0">
                <a:solidFill>
                  <a:schemeClr val="bg1"/>
                </a:solidFill>
              </a:rPr>
              <a:t>Валерія</a:t>
            </a:r>
            <a:r>
              <a:rPr lang="ru-RU" sz="1050" dirty="0" smtClean="0">
                <a:solidFill>
                  <a:schemeClr val="bg1"/>
                </a:solidFill>
              </a:rPr>
              <a:t> 7 – А </a:t>
            </a:r>
            <a:r>
              <a:rPr lang="ru-RU" sz="1050" dirty="0" err="1" smtClean="0">
                <a:solidFill>
                  <a:schemeClr val="bg1"/>
                </a:solidFill>
              </a:rPr>
              <a:t>клас</a:t>
            </a:r>
            <a:endParaRPr lang="ru-RU" sz="1050" dirty="0" smtClean="0">
              <a:solidFill>
                <a:schemeClr val="bg1"/>
              </a:solidFill>
            </a:endParaRPr>
          </a:p>
          <a:p>
            <a:pPr algn="ctr"/>
            <a:r>
              <a:rPr lang="uk-UA" sz="1050" dirty="0" err="1" smtClean="0">
                <a:solidFill>
                  <a:schemeClr val="bg1"/>
                </a:solidFill>
              </a:rPr>
              <a:t>Чернявська</a:t>
            </a:r>
            <a:r>
              <a:rPr lang="uk-UA" sz="1050" dirty="0" smtClean="0">
                <a:solidFill>
                  <a:schemeClr val="bg1"/>
                </a:solidFill>
              </a:rPr>
              <a:t> Тетяна 6 клас</a:t>
            </a:r>
            <a:endParaRPr lang="ru-RU" sz="1050" dirty="0" smtClean="0">
              <a:solidFill>
                <a:schemeClr val="bg1"/>
              </a:solidFill>
            </a:endParaRPr>
          </a:p>
          <a:p>
            <a:pPr algn="ctr"/>
            <a:r>
              <a:rPr lang="ru-RU" sz="1050" dirty="0" smtClean="0">
                <a:solidFill>
                  <a:schemeClr val="bg1"/>
                </a:solidFill>
              </a:rPr>
              <a:t>«Мы помним Вас»</a:t>
            </a:r>
            <a:endParaRPr lang="ru-RU" sz="105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" t="18163" r="3003"/>
          <a:stretch/>
        </p:blipFill>
        <p:spPr>
          <a:xfrm>
            <a:off x="144403" y="116632"/>
            <a:ext cx="4308764" cy="282859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70"/>
          <a:stretch/>
        </p:blipFill>
        <p:spPr>
          <a:xfrm>
            <a:off x="144403" y="3601307"/>
            <a:ext cx="4972734" cy="28803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5" r="8120"/>
          <a:stretch/>
        </p:blipFill>
        <p:spPr>
          <a:xfrm>
            <a:off x="5374162" y="3317399"/>
            <a:ext cx="3572972" cy="335196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0428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62"/>
          <a:stretch/>
        </p:blipFill>
        <p:spPr>
          <a:xfrm>
            <a:off x="68372" y="391982"/>
            <a:ext cx="3302269" cy="28786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4858" y="0"/>
            <a:ext cx="6208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b="1" dirty="0" smtClean="0">
                <a:solidFill>
                  <a:srgbClr val="00FFFF"/>
                </a:solidFill>
              </a:rPr>
              <a:t>Участь у конкурсі </a:t>
            </a:r>
            <a:r>
              <a:rPr lang="uk-UA" sz="1600" b="1" dirty="0" err="1" smtClean="0">
                <a:solidFill>
                  <a:srgbClr val="00FFFF"/>
                </a:solidFill>
              </a:rPr>
              <a:t>військово</a:t>
            </a:r>
            <a:r>
              <a:rPr lang="uk-UA" sz="1600" b="1" dirty="0" smtClean="0">
                <a:solidFill>
                  <a:srgbClr val="00FFFF"/>
                </a:solidFill>
              </a:rPr>
              <a:t> - патріотичної пісні </a:t>
            </a:r>
            <a:r>
              <a:rPr lang="en-US" sz="1600" b="1" dirty="0" smtClean="0">
                <a:solidFill>
                  <a:srgbClr val="00FFFF"/>
                </a:solidFill>
              </a:rPr>
              <a:t>23 </a:t>
            </a:r>
            <a:r>
              <a:rPr lang="uk-UA" sz="1600" b="1" dirty="0" smtClean="0">
                <a:solidFill>
                  <a:srgbClr val="00FFFF"/>
                </a:solidFill>
              </a:rPr>
              <a:t>жовтня 2014 ЦДТ</a:t>
            </a:r>
            <a:endParaRPr lang="ru-RU" sz="1600" b="1" dirty="0">
              <a:solidFill>
                <a:srgbClr val="00FFFF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78" b="14563"/>
          <a:stretch/>
        </p:blipFill>
        <p:spPr>
          <a:xfrm>
            <a:off x="47978" y="4189267"/>
            <a:ext cx="3405667" cy="25849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931481" y="6201225"/>
            <a:ext cx="20188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Антошина В.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«Ветеранам </a:t>
            </a:r>
            <a:r>
              <a:rPr lang="uk-UA" sz="1000" dirty="0" err="1" smtClean="0">
                <a:solidFill>
                  <a:schemeClr val="bg1"/>
                </a:solidFill>
              </a:rPr>
              <a:t>минувшей</a:t>
            </a:r>
            <a:r>
              <a:rPr lang="uk-UA" sz="1000" dirty="0" smtClean="0">
                <a:solidFill>
                  <a:schemeClr val="bg1"/>
                </a:solidFill>
              </a:rPr>
              <a:t> </a:t>
            </a:r>
            <a:r>
              <a:rPr lang="uk-UA" sz="1000" dirty="0" err="1" smtClean="0">
                <a:solidFill>
                  <a:schemeClr val="bg1"/>
                </a:solidFill>
              </a:rPr>
              <a:t>войны</a:t>
            </a:r>
            <a:r>
              <a:rPr lang="uk-UA" sz="1000" dirty="0" smtClean="0">
                <a:solidFill>
                  <a:schemeClr val="bg1"/>
                </a:solidFill>
              </a:rPr>
              <a:t>»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 7 клас </a:t>
            </a:r>
            <a:r>
              <a:rPr lang="uk-UA" sz="1000" dirty="0" err="1" smtClean="0">
                <a:solidFill>
                  <a:schemeClr val="bg1"/>
                </a:solidFill>
              </a:rPr>
              <a:t>сш</a:t>
            </a:r>
            <a:r>
              <a:rPr lang="uk-UA" sz="1000" dirty="0" smtClean="0">
                <a:solidFill>
                  <a:schemeClr val="bg1"/>
                </a:solidFill>
              </a:rPr>
              <a:t> №12</a:t>
            </a:r>
            <a:endParaRPr lang="ru-RU" sz="10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480879"/>
            <a:ext cx="3256641" cy="24424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7" t="42597" r="37530" b="9840"/>
          <a:stretch/>
        </p:blipFill>
        <p:spPr>
          <a:xfrm>
            <a:off x="6433934" y="3270614"/>
            <a:ext cx="2564378" cy="29515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64" r="43391" b="15383"/>
          <a:stretch/>
        </p:blipFill>
        <p:spPr>
          <a:xfrm>
            <a:off x="4499993" y="3621337"/>
            <a:ext cx="1933942" cy="31362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25342" r="28028" b="-375"/>
          <a:stretch/>
        </p:blipFill>
        <p:spPr>
          <a:xfrm>
            <a:off x="6955501" y="545349"/>
            <a:ext cx="2096580" cy="247610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0" t="22752" r="31274" b="34424"/>
          <a:stretch/>
        </p:blipFill>
        <p:spPr>
          <a:xfrm>
            <a:off x="3161479" y="2755496"/>
            <a:ext cx="1867498" cy="173168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59712" y="3286725"/>
            <a:ext cx="14414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1000" dirty="0" err="1" smtClean="0">
                <a:solidFill>
                  <a:schemeClr val="bg1"/>
                </a:solidFill>
              </a:rPr>
              <a:t>Полюхевич</a:t>
            </a:r>
            <a:r>
              <a:rPr lang="uk-UA" sz="1000" dirty="0" smtClean="0">
                <a:solidFill>
                  <a:schemeClr val="bg1"/>
                </a:solidFill>
              </a:rPr>
              <a:t> А.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«</a:t>
            </a:r>
            <a:r>
              <a:rPr lang="uk-UA" sz="1000" dirty="0" err="1" smtClean="0">
                <a:solidFill>
                  <a:schemeClr val="bg1"/>
                </a:solidFill>
              </a:rPr>
              <a:t>Ты</a:t>
            </a:r>
            <a:r>
              <a:rPr lang="uk-UA" sz="1000" dirty="0" smtClean="0">
                <a:solidFill>
                  <a:schemeClr val="bg1"/>
                </a:solidFill>
              </a:rPr>
              <a:t> же </a:t>
            </a:r>
            <a:r>
              <a:rPr lang="uk-UA" sz="1000" dirty="0" err="1" smtClean="0">
                <a:solidFill>
                  <a:schemeClr val="bg1"/>
                </a:solidFill>
              </a:rPr>
              <a:t>выжил</a:t>
            </a:r>
            <a:r>
              <a:rPr lang="uk-UA" sz="1000" dirty="0" smtClean="0">
                <a:solidFill>
                  <a:schemeClr val="bg1"/>
                </a:solidFill>
              </a:rPr>
              <a:t> солдат»</a:t>
            </a:r>
          </a:p>
          <a:p>
            <a:pPr algn="ctr"/>
            <a:r>
              <a:rPr lang="uk-UA" sz="1000" dirty="0" smtClean="0">
                <a:solidFill>
                  <a:schemeClr val="bg1"/>
                </a:solidFill>
              </a:rPr>
              <a:t>6 клас</a:t>
            </a:r>
            <a:r>
              <a:rPr lang="uk-UA" sz="1000" dirty="0">
                <a:solidFill>
                  <a:schemeClr val="bg1"/>
                </a:solidFill>
              </a:rPr>
              <a:t> </a:t>
            </a:r>
            <a:r>
              <a:rPr lang="uk-UA" sz="1000" dirty="0" err="1" smtClean="0">
                <a:solidFill>
                  <a:schemeClr val="bg1"/>
                </a:solidFill>
              </a:rPr>
              <a:t>сш</a:t>
            </a:r>
            <a:r>
              <a:rPr lang="uk-UA" sz="1000" dirty="0" smtClean="0">
                <a:solidFill>
                  <a:schemeClr val="bg1"/>
                </a:solidFill>
              </a:rPr>
              <a:t> №8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E7DA8-163F-4E0A-99AA-701B69530AD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6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80098-929B-458C-B29C-1AD6420B85EF}" type="slidenum">
              <a:rPr lang="ru-RU" smtClean="0"/>
              <a:t>9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" b="12874"/>
          <a:stretch/>
        </p:blipFill>
        <p:spPr>
          <a:xfrm>
            <a:off x="166547" y="3645025"/>
            <a:ext cx="4388879" cy="30499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8" r="3479" b="16318"/>
          <a:stretch/>
        </p:blipFill>
        <p:spPr>
          <a:xfrm>
            <a:off x="4863870" y="4221088"/>
            <a:ext cx="4095475" cy="22582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2" r="17018"/>
          <a:stretch/>
        </p:blipFill>
        <p:spPr>
          <a:xfrm>
            <a:off x="4663765" y="293106"/>
            <a:ext cx="4260378" cy="280665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0" r="17407" b="6659"/>
          <a:stretch/>
        </p:blipFill>
        <p:spPr>
          <a:xfrm>
            <a:off x="166548" y="262308"/>
            <a:ext cx="4269816" cy="30879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303932" y="3293394"/>
            <a:ext cx="3156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Участь у конкурсі </a:t>
            </a:r>
            <a:r>
              <a:rPr lang="uk-UA" sz="16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військово</a:t>
            </a:r>
            <a:r>
              <a:rPr lang="uk-UA" sz="1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патріотичної пісні</a:t>
            </a:r>
          </a:p>
          <a:p>
            <a:pPr algn="ctr"/>
            <a:r>
              <a:rPr lang="uk-UA" sz="1600" b="1" dirty="0" err="1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1600" b="1" dirty="0" err="1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</a:t>
            </a:r>
            <a:r>
              <a:rPr lang="uk-UA" sz="1600" b="1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№3</a:t>
            </a:r>
            <a:endParaRPr lang="ru-RU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13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1644</Words>
  <Application>Microsoft Office PowerPoint</Application>
  <PresentationFormat>Экран (4:3)</PresentationFormat>
  <Paragraphs>298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18</cp:revision>
  <dcterms:created xsi:type="dcterms:W3CDTF">2013-10-28T18:42:46Z</dcterms:created>
  <dcterms:modified xsi:type="dcterms:W3CDTF">2013-10-29T11:09:33Z</dcterms:modified>
</cp:coreProperties>
</file>