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56" r:id="rId3"/>
    <p:sldId id="257" r:id="rId4"/>
    <p:sldId id="277" r:id="rId5"/>
    <p:sldId id="262" r:id="rId6"/>
    <p:sldId id="281" r:id="rId7"/>
    <p:sldId id="283" r:id="rId8"/>
    <p:sldId id="278" r:id="rId9"/>
    <p:sldId id="276" r:id="rId10"/>
    <p:sldId id="282" r:id="rId11"/>
    <p:sldId id="285" r:id="rId12"/>
    <p:sldId id="274" r:id="rId13"/>
    <p:sldId id="266" r:id="rId14"/>
    <p:sldId id="268" r:id="rId15"/>
    <p:sldId id="286" r:id="rId16"/>
    <p:sldId id="263" r:id="rId17"/>
    <p:sldId id="275" r:id="rId18"/>
    <p:sldId id="280" r:id="rId19"/>
    <p:sldId id="284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5A367"/>
    <a:srgbClr val="9AE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45FA2-C7B2-4FD7-8D23-1E42D17C6F30}" type="datetimeFigureOut">
              <a:rPr lang="ru-RU" smtClean="0"/>
              <a:t>27.04.2013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1822D-55B4-4FE8-8357-532715134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5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5605-0992-489E-8076-93E95C44BB6F}" type="datetime1">
              <a:rPr lang="ru-RU" smtClean="0"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9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0901-BB5B-49A3-8650-426B4818BE3B}" type="datetime1">
              <a:rPr lang="ru-RU" smtClean="0"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19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9E86B-4F9C-4658-B92C-BB782A28AA0A}" type="datetime1">
              <a:rPr lang="ru-RU" smtClean="0"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48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2597-60FC-4B97-B329-599C68A7C241}" type="datetime1">
              <a:rPr lang="ru-RU" smtClean="0"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4229-38E7-4994-A1EE-F88BB6D39229}" type="datetime1">
              <a:rPr lang="ru-RU" smtClean="0"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4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9AC65-2D65-440B-AC0A-72A74F6D89F5}" type="datetime1">
              <a:rPr lang="ru-RU" smtClean="0"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7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D7D4-2901-4020-ADAB-AD319AE68A7A}" type="datetime1">
              <a:rPr lang="ru-RU" smtClean="0"/>
              <a:t>27.04.2013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6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8EA2-B1A5-463B-8CE2-86EA31DC6941}" type="datetime1">
              <a:rPr lang="ru-RU" smtClean="0"/>
              <a:t>27.04.2013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AA08D-36A1-449B-AA71-F9023BEF0BA0}" type="datetime1">
              <a:rPr lang="ru-RU" smtClean="0"/>
              <a:t>27.04.2013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2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D71A-156F-4A89-9AA9-FC69E8BC057A}" type="datetime1">
              <a:rPr lang="ru-RU" smtClean="0"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6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0CFDE-FBF0-4821-B085-AC37FF986562}" type="datetime1">
              <a:rPr lang="ru-RU" smtClean="0"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1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A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051DA-C659-4C48-BEA2-98A0DDD77133}" type="datetime1">
              <a:rPr lang="ru-RU" smtClean="0"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0E92A-287D-4268-A0BE-C75CDDA9F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9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gif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g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iluki.info/gallery/EAndrey/612/18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09" y="404664"/>
            <a:ext cx="8649407" cy="576064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news.kh.ua/uploads/posts/2010-06/1276525158_skripac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4" t="11880" r="10587"/>
          <a:stretch/>
        </p:blipFill>
        <p:spPr bwMode="auto">
          <a:xfrm>
            <a:off x="395536" y="260649"/>
            <a:ext cx="3174306" cy="53285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46166" y="569792"/>
            <a:ext cx="2868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Песня 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 «Чудак»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69648" y="5612678"/>
            <a:ext cx="146713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«Скрипач на крыше»</a:t>
            </a:r>
            <a:r>
              <a:rPr kumimoji="0" lang="ru-RU" sz="9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10</a:t>
            </a:fld>
            <a:endParaRPr lang="ru-RU"/>
          </a:p>
        </p:txBody>
      </p:sp>
      <p:pic>
        <p:nvPicPr>
          <p:cNvPr id="10" name="Picture 156" descr="разделите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352" y="6282591"/>
            <a:ext cx="50482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 r="28911"/>
          <a:stretch/>
        </p:blipFill>
        <p:spPr>
          <a:xfrm>
            <a:off x="4499993" y="1772816"/>
            <a:ext cx="3960440" cy="3672408"/>
          </a:xfrm>
          <a:prstGeom prst="flowChartAlternateProcess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0851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0" y="266016"/>
            <a:ext cx="2096302" cy="279506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647" y="266016"/>
            <a:ext cx="3548004" cy="266100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01" y="266016"/>
            <a:ext cx="2139702" cy="285293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588854" y="3020246"/>
            <a:ext cx="2959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Monotype Corsiva" pitchFamily="66" charset="0"/>
              </a:rPr>
              <a:t>Пісня  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uk-UA" sz="3200" b="1" dirty="0" err="1" smtClean="0">
                <a:solidFill>
                  <a:srgbClr val="C00000"/>
                </a:solidFill>
                <a:latin typeface="Monotype Corsiva" pitchFamily="66" charset="0"/>
              </a:rPr>
              <a:t>Осьміног</a:t>
            </a:r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»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15" y="3742871"/>
            <a:ext cx="3826944" cy="287020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48" y="3312633"/>
            <a:ext cx="4473246" cy="335493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484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Окар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920" y="2204864"/>
            <a:ext cx="2101228" cy="226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kolizej.at.ua/_fr/4/s54368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920" y="265970"/>
            <a:ext cx="2016224" cy="151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olizej.at.ua/_fr/4/s67165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90026"/>
            <a:ext cx="2776778" cy="17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.imhonet.ru/photos/out/3a7062bb/2067610_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4" y="1165532"/>
            <a:ext cx="3337264" cy="33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4816" y="4297528"/>
            <a:ext cx="4865011" cy="13849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Издавна музыка играла большую роль в жизни человека, без её участия не обходилось ни одно торжество, театральное представление в честь наиболее почитаемых богов. Обучение музыки входило в программу обязательного школьного образования особенно в древнем Египте. </a:t>
            </a:r>
            <a:endParaRPr lang="en-US" sz="1200" b="1" dirty="0" smtClean="0"/>
          </a:p>
          <a:p>
            <a:pPr algn="ctr"/>
            <a:r>
              <a:rPr lang="ru-RU" sz="1200" b="1" dirty="0" smtClean="0"/>
              <a:t>Великолепно </a:t>
            </a:r>
            <a:r>
              <a:rPr lang="ru-RU" sz="1200" b="1" dirty="0"/>
              <a:t>сохранившиеся фрески позволяют судить о наиболее популярных музыкальных инструментах Древних цивилизаций. </a:t>
            </a:r>
            <a:endParaRPr lang="ru-RU" sz="1200" dirty="0"/>
          </a:p>
        </p:txBody>
      </p:sp>
      <p:pic>
        <p:nvPicPr>
          <p:cNvPr id="9" name="Picture 6" descr="http://vebkatalog.ru/img/image_2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575" y="1340768"/>
            <a:ext cx="2344731" cy="235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53095" y="5887851"/>
            <a:ext cx="3696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atin typeface="Monotype Corsiva" pitchFamily="66" charset="0"/>
              </a:rPr>
              <a:t>Пісня</a:t>
            </a:r>
            <a:r>
              <a:rPr lang="uk-UA" dirty="0" smtClean="0">
                <a:latin typeface="Monotype Corsiva" pitchFamily="66" charset="0"/>
              </a:rPr>
              <a:t>  </a:t>
            </a:r>
            <a:r>
              <a:rPr lang="uk-UA" sz="4000" dirty="0" smtClean="0">
                <a:solidFill>
                  <a:srgbClr val="C00000"/>
                </a:solidFill>
                <a:latin typeface="Monotype Corsiva" pitchFamily="66" charset="0"/>
              </a:rPr>
              <a:t>«Сопілочка»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" name="Picture 4" descr="http://s004.radikal.ru/i205/1009/28/de7d912a783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188" y="50993"/>
            <a:ext cx="4862748" cy="98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18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3AEF8-3463-474A-B168-7C5373615DC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3141742"/>
            <a:ext cx="2719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Чем похоже пианино</a:t>
            </a:r>
          </a:p>
          <a:p>
            <a:r>
              <a:rPr lang="ru-RU" b="1" dirty="0"/>
              <a:t>На бегущую машину?</a:t>
            </a:r>
          </a:p>
          <a:p>
            <a:r>
              <a:rPr lang="ru-RU" b="1" dirty="0"/>
              <a:t>Есть у них одна деталь</a:t>
            </a:r>
          </a:p>
          <a:p>
            <a:r>
              <a:rPr lang="ru-RU" b="1" dirty="0"/>
              <a:t>Под названием </a:t>
            </a:r>
            <a:r>
              <a:rPr lang="ru-RU" b="1" dirty="0" smtClean="0"/>
              <a:t>...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355441"/>
            <a:ext cx="3295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Инструмент тот с давних пор</a:t>
            </a:r>
          </a:p>
          <a:p>
            <a:r>
              <a:rPr lang="ru-RU" b="1" dirty="0"/>
              <a:t>Украшал собой собор.</a:t>
            </a:r>
          </a:p>
          <a:p>
            <a:r>
              <a:rPr lang="ru-RU" b="1" dirty="0"/>
              <a:t>Украшает и играет,</a:t>
            </a:r>
          </a:p>
          <a:p>
            <a:r>
              <a:rPr lang="ru-RU" b="1" dirty="0"/>
              <a:t>Весь оркестр заменяет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5315464"/>
            <a:ext cx="3153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Этот струнный инструмент</a:t>
            </a:r>
          </a:p>
          <a:p>
            <a:r>
              <a:rPr lang="ru-RU" b="1" dirty="0"/>
              <a:t>Зазвенит в любой момент -</a:t>
            </a:r>
          </a:p>
          <a:p>
            <a:r>
              <a:rPr lang="ru-RU" b="1" dirty="0"/>
              <a:t>И на сцене в лучшем зале,</a:t>
            </a:r>
          </a:p>
          <a:p>
            <a:r>
              <a:rPr lang="ru-RU" b="1" dirty="0"/>
              <a:t>И в походе на привале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1986" name="Picture 2" descr="http://www.alltime.ru/obj/catalog/music/articles/LX-10F_ped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19"/>
          <a:stretch/>
        </p:blipFill>
        <p:spPr bwMode="auto">
          <a:xfrm>
            <a:off x="6093616" y="4571579"/>
            <a:ext cx="2814132" cy="184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img-fotki.yandex.ru/get/4004/pplatner.29/0_2db82_2bdbf71e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4222"/>
            <a:ext cx="2537071" cy="253707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785458" y="1988839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Слово книжное «вокал»</a:t>
            </a:r>
          </a:p>
          <a:p>
            <a:r>
              <a:rPr lang="ru-RU" b="1" dirty="0"/>
              <a:t>Как бы проще ты назвал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10242" name="Picture 2" descr="http://www.kiev-karaoke.info/assets/images/articles_misc/karaoke%20hisrory/KaraokeSinger_norm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4" y="2479679"/>
            <a:ext cx="2602590" cy="252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www.idiomatik.kiev.ua/blog/wp-content/gallery/stuff/EW20ASE_NT_12_0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54296" y="3893486"/>
            <a:ext cx="4116375" cy="161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gifs.toutimages.com/images/webmaster/interrogation/interro_02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61" y="355441"/>
            <a:ext cx="767126" cy="7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60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3AEF8-3463-474A-B168-7C5373615DC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56292"/>
            <a:ext cx="2955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нём четыре музыканта,</a:t>
            </a:r>
          </a:p>
          <a:p>
            <a:r>
              <a:rPr lang="ru-RU" b="1" dirty="0"/>
              <a:t>Виртуоза и таланта,</a:t>
            </a:r>
          </a:p>
          <a:p>
            <a:r>
              <a:rPr lang="ru-RU" b="1" dirty="0"/>
              <a:t>Пропоют любой мотив.</a:t>
            </a:r>
          </a:p>
          <a:p>
            <a:r>
              <a:rPr lang="ru-RU" b="1" dirty="0"/>
              <a:t>Как зовётся </a:t>
            </a:r>
            <a:r>
              <a:rPr lang="ru-RU" b="1" dirty="0" smtClean="0"/>
              <a:t>коллектив</a:t>
            </a:r>
            <a:r>
              <a:rPr lang="ru-RU" b="1" dirty="0"/>
              <a:t>?</a:t>
            </a:r>
          </a:p>
        </p:txBody>
      </p:sp>
      <p:pic>
        <p:nvPicPr>
          <p:cNvPr id="46086" name="Picture 6" descr="http://school.covcheg.org/uploads/posts/2008-02/1203184272_3b_krylov_kvart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1" y="1658981"/>
            <a:ext cx="3333751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242811" y="11607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Волосы какого животного используют для изготовления скрипичного смычка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67536" y="261861"/>
            <a:ext cx="33201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  <a:latin typeface="Monotype Corsiva" pitchFamily="66" charset="0"/>
              </a:rPr>
              <a:t>Хочу всё знать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3318" name="Picture 6" descr="http://www.7not.ru/vicello/img/image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15"/>
          <a:stretch/>
        </p:blipFill>
        <p:spPr bwMode="auto">
          <a:xfrm>
            <a:off x="6572908" y="2165178"/>
            <a:ext cx="2306117" cy="178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22441" y="4045523"/>
            <a:ext cx="4725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dirty="0"/>
              <a:t>Полёт какого насекомого положен на ноты?</a:t>
            </a:r>
          </a:p>
          <a:p>
            <a:r>
              <a:rPr lang="ru-RU" b="1" dirty="0"/>
              <a:t>А. Осы.                                       В. Мухи.</a:t>
            </a:r>
          </a:p>
          <a:p>
            <a:r>
              <a:rPr lang="ru-RU" b="1" dirty="0"/>
              <a:t>Б. Шмеля.                                 </a:t>
            </a:r>
            <a:r>
              <a:rPr lang="ru-RU" b="1" dirty="0" smtClean="0"/>
              <a:t> Г</a:t>
            </a:r>
            <a:r>
              <a:rPr lang="ru-RU" b="1" dirty="0"/>
              <a:t>. Комара.</a:t>
            </a:r>
          </a:p>
        </p:txBody>
      </p:sp>
      <p:pic>
        <p:nvPicPr>
          <p:cNvPr id="19" name="Picture 2" descr="http://img1.liveinternet.ru/images/attach/c/0/34/713/34713407_08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3" y="4968853"/>
            <a:ext cx="1517534" cy="151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070203" y="53670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Слово </a:t>
            </a:r>
            <a:r>
              <a:rPr lang="ru-RU" b="1" dirty="0"/>
              <a:t>«хвост» есть в названии этой птицы, а форма её хвоста сильно напоминает музыкальный инструмент - лиру. </a:t>
            </a:r>
            <a:endParaRPr lang="ru-RU" b="1" dirty="0" smtClean="0"/>
          </a:p>
          <a:p>
            <a:pPr algn="ctr"/>
            <a:r>
              <a:rPr lang="ru-RU" b="1" dirty="0" smtClean="0"/>
              <a:t>Назовите </a:t>
            </a:r>
            <a:r>
              <a:rPr lang="ru-RU" b="1" dirty="0"/>
              <a:t>эту птицу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1" name="Picture 2" descr="http://img0.liveinternet.ru/images/attach/c/0/52/848/52848329_Pticali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084" y="2100366"/>
            <a:ext cx="2371962" cy="2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ihi.ru/pics/2012/09/03/54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54" y="4381909"/>
            <a:ext cx="1903824" cy="198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82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15</a:t>
            </a:fld>
            <a:endParaRPr lang="ru-RU"/>
          </a:p>
        </p:txBody>
      </p:sp>
      <p:pic>
        <p:nvPicPr>
          <p:cNvPr id="9" name="Рисунок 992" descr="http://www.artgif.ru/PRIRODA/priroda0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960" y="1268760"/>
            <a:ext cx="4553784" cy="428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33151" y="62512"/>
            <a:ext cx="445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Поэтическая страничка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3741" y="708844"/>
            <a:ext cx="29788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МУЗЫКА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/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Послушай: музыка вокруг,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Она во всем - в самой природе,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И для бесчисленных мелодий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Она сама рождает звук.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Ей служат ветер, плеск волны,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Раскаты грома, звон капели,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Птиц несмолкаемые трели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Среди зеленой тишины,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И дятла дробь, и поездов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Гудки, чуть слышные в дремоте,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И ливень - песенкой без слов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Все на одной звенящей ноте.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А снега хруст! А треск костра!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А металлическое пенье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И звон пилы и топора!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А проводов степных гуденье!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...Вот потому-то иногда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Почудится в концертном зале,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Что нам о солнце рассказали,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О том, как плещется вода,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Как ветер шелестит листвой,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Как, заскрипев, качнулись ели...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А это арфы нам напели,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Рояль, и скрипка, и гобой. </a:t>
            </a:r>
            <a:br>
              <a:rPr lang="ru-RU" sz="1400" b="1" dirty="0">
                <a:solidFill>
                  <a:srgbClr val="002060"/>
                </a:solidFill>
              </a:rPr>
            </a:br>
            <a:r>
              <a:rPr lang="ru-RU" sz="1400" b="1" dirty="0">
                <a:solidFill>
                  <a:srgbClr val="002060"/>
                </a:solidFill>
              </a:rPr>
              <a:t>                        </a:t>
            </a:r>
            <a:r>
              <a:rPr lang="ru-RU" sz="1400" dirty="0">
                <a:solidFill>
                  <a:srgbClr val="002060"/>
                </a:solidFill>
              </a:rPr>
              <a:t>М. </a:t>
            </a:r>
            <a:r>
              <a:rPr lang="ru-RU" sz="1400" dirty="0" err="1">
                <a:solidFill>
                  <a:srgbClr val="002060"/>
                </a:solidFill>
              </a:rPr>
              <a:t>Ивенсен</a:t>
            </a:r>
            <a:r>
              <a:rPr lang="ru-RU" sz="1400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072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16</a:t>
            </a:fld>
            <a:endParaRPr lang="ru-RU"/>
          </a:p>
        </p:txBody>
      </p:sp>
      <p:pic>
        <p:nvPicPr>
          <p:cNvPr id="7" name="Picture 2" descr="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1" y="508699"/>
            <a:ext cx="4054649" cy="472845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64207" y="841601"/>
            <a:ext cx="49685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«Музыка воодушевляет весь мир,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снабжает </a:t>
            </a:r>
            <a:r>
              <a:rPr lang="ru-RU" b="1" dirty="0">
                <a:solidFill>
                  <a:srgbClr val="002060"/>
                </a:solidFill>
              </a:rPr>
              <a:t>душу крыльями,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способствует </a:t>
            </a:r>
            <a:r>
              <a:rPr lang="ru-RU" b="1" dirty="0">
                <a:solidFill>
                  <a:srgbClr val="002060"/>
                </a:solidFill>
              </a:rPr>
              <a:t>полету воображения;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музыка </a:t>
            </a:r>
            <a:r>
              <a:rPr lang="ru-RU" b="1" dirty="0">
                <a:solidFill>
                  <a:srgbClr val="002060"/>
                </a:solidFill>
              </a:rPr>
              <a:t>придает жизнь и веселье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всему существующему</a:t>
            </a:r>
            <a:r>
              <a:rPr lang="ru-RU" b="1" dirty="0">
                <a:solidFill>
                  <a:srgbClr val="002060"/>
                </a:solidFill>
              </a:rPr>
              <a:t>...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Ее </a:t>
            </a:r>
            <a:r>
              <a:rPr lang="ru-RU" b="1" dirty="0">
                <a:solidFill>
                  <a:srgbClr val="002060"/>
                </a:solidFill>
              </a:rPr>
              <a:t>можно назвать воплощением всего прекрасного и всего возвышенного».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/>
              <a:t>Платон</a:t>
            </a:r>
            <a:r>
              <a:rPr lang="ru-RU" sz="1400" b="1" dirty="0"/>
              <a:t> 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«Цель музыки — трогать сердца». </a:t>
            </a:r>
          </a:p>
          <a:p>
            <a:pPr algn="ctr"/>
            <a:r>
              <a:rPr lang="ru-RU" sz="1400" b="1" dirty="0" smtClean="0"/>
              <a:t>Иоганн Бах</a:t>
            </a:r>
            <a:r>
              <a:rPr lang="ru-RU" sz="1400" b="1" dirty="0"/>
              <a:t> </a:t>
            </a:r>
            <a:br>
              <a:rPr lang="ru-RU" sz="1400" b="1" dirty="0"/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«Музыка — единственный всемирный язык,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его </a:t>
            </a:r>
            <a:r>
              <a:rPr lang="ru-RU" b="1" dirty="0">
                <a:solidFill>
                  <a:srgbClr val="002060"/>
                </a:solidFill>
              </a:rPr>
              <a:t>не надо переводить,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>
                <a:solidFill>
                  <a:srgbClr val="002060"/>
                </a:solidFill>
              </a:rPr>
              <a:t>нем душа говорит с душою».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/>
              <a:t>Бертольд Ауэрбах</a:t>
            </a:r>
            <a:endParaRPr lang="ru-RU" sz="1400" dirty="0"/>
          </a:p>
        </p:txBody>
      </p:sp>
      <p:pic>
        <p:nvPicPr>
          <p:cNvPr id="9" name="Picture 8" descr="http://angeoudemongif.a.n.pic.centerblog.net/716f9dc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990996"/>
            <a:ext cx="54006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468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Рамка для фото Музыка Осе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769237" cy="51842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17</a:t>
            </a:fld>
            <a:endParaRPr lang="ru-RU"/>
          </a:p>
        </p:txBody>
      </p:sp>
      <p:pic>
        <p:nvPicPr>
          <p:cNvPr id="5" name="Picture 9" descr=" (500x600, 113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15" y="1268760"/>
            <a:ext cx="2642160" cy="31683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842671"/>
            <a:ext cx="2790933" cy="370946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92401" y="5939988"/>
            <a:ext cx="202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/>
              <a:t>И</a:t>
            </a:r>
            <a:r>
              <a:rPr lang="uk-UA" dirty="0" err="1" smtClean="0"/>
              <a:t>нструментальная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51951" y="5939988"/>
            <a:ext cx="121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Вокальная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8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sunhome.ru/foto/206/pin-ap_iskusstv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64" y="432256"/>
            <a:ext cx="4380270" cy="373783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18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47" y="2676893"/>
            <a:ext cx="4392488" cy="329436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14949" y="854622"/>
            <a:ext cx="45191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dirty="0" smtClean="0">
                <a:latin typeface="Monotype Corsiva" pitchFamily="66" charset="0"/>
              </a:rPr>
              <a:t>П</a:t>
            </a:r>
            <a:r>
              <a:rPr lang="ru-RU" sz="4400" dirty="0" smtClean="0">
                <a:latin typeface="Monotype Corsiva" pitchFamily="66" charset="0"/>
              </a:rPr>
              <a:t>е</a:t>
            </a:r>
            <a:r>
              <a:rPr lang="uk-UA" sz="4400" dirty="0" err="1" smtClean="0">
                <a:latin typeface="Monotype Corsiva" pitchFamily="66" charset="0"/>
              </a:rPr>
              <a:t>сня</a:t>
            </a:r>
            <a:r>
              <a:rPr lang="uk-UA" sz="4400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Monotype Corsiva" pitchFamily="66" charset="0"/>
              </a:rPr>
              <a:t>«С  </a:t>
            </a:r>
            <a:r>
              <a:rPr lang="uk-UA" sz="4400" b="1" dirty="0" err="1" smtClean="0">
                <a:solidFill>
                  <a:srgbClr val="C00000"/>
                </a:solidFill>
                <a:latin typeface="Monotype Corsiva" pitchFamily="66" charset="0"/>
              </a:rPr>
              <a:t>первого</a:t>
            </a:r>
            <a:r>
              <a:rPr lang="uk-UA" sz="4400" b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uk-UA" sz="4400" b="1" dirty="0" err="1" smtClean="0">
                <a:solidFill>
                  <a:srgbClr val="C00000"/>
                </a:solidFill>
                <a:latin typeface="Monotype Corsiva" pitchFamily="66" charset="0"/>
              </a:rPr>
              <a:t>взгляда</a:t>
            </a:r>
            <a:r>
              <a:rPr lang="uk-UA" sz="4400" b="1" dirty="0" smtClean="0">
                <a:solidFill>
                  <a:srgbClr val="C00000"/>
                </a:solidFill>
                <a:latin typeface="Monotype Corsiva" pitchFamily="66" charset="0"/>
              </a:rPr>
              <a:t>»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882" y="4338424"/>
            <a:ext cx="41295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«Когда люди поют?» — </a:t>
            </a:r>
            <a:endParaRPr lang="ru-RU" b="1" dirty="0" smtClean="0"/>
          </a:p>
          <a:p>
            <a:pPr algn="ctr"/>
            <a:r>
              <a:rPr lang="ru-RU" dirty="0" smtClean="0"/>
              <a:t>спрашивала </a:t>
            </a:r>
            <a:r>
              <a:rPr lang="ru-RU" dirty="0"/>
              <a:t>одна из героинь </a:t>
            </a:r>
            <a:r>
              <a:rPr lang="ru-RU" dirty="0" smtClean="0"/>
              <a:t> </a:t>
            </a:r>
            <a:r>
              <a:rPr lang="ru-RU" dirty="0"/>
              <a:t>фильма «Ирония судьбы, или С легким паром» и изрекала простую и мудрую </a:t>
            </a:r>
            <a:r>
              <a:rPr lang="ru-RU" dirty="0" smtClean="0"/>
              <a:t>фразу:</a:t>
            </a:r>
          </a:p>
          <a:p>
            <a:pPr algn="ctr"/>
            <a:r>
              <a:rPr lang="ru-RU" b="1" dirty="0" smtClean="0"/>
              <a:t>«Когда </a:t>
            </a:r>
            <a:r>
              <a:rPr lang="ru-RU" b="1" dirty="0"/>
              <a:t>они счастливы...» </a:t>
            </a:r>
          </a:p>
        </p:txBody>
      </p:sp>
    </p:spTree>
    <p:extLst>
      <p:ext uri="{BB962C8B-B14F-4D97-AF65-F5344CB8AC3E}">
        <p14:creationId xmlns:p14="http://schemas.microsoft.com/office/powerpoint/2010/main" val="35112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050"/>
            <a:ext cx="2792230" cy="39330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19872" y="168609"/>
            <a:ext cx="556181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A50021"/>
                </a:solidFill>
                <a:latin typeface="Monotype Corsiva" pitchFamily="66" charset="0"/>
              </a:rPr>
              <a:t>Пожелания в день </a:t>
            </a:r>
            <a:r>
              <a:rPr lang="ru-RU" sz="2800" b="1" dirty="0" smtClean="0">
                <a:solidFill>
                  <a:srgbClr val="A50021"/>
                </a:solidFill>
                <a:latin typeface="Monotype Corsiva" pitchFamily="66" charset="0"/>
              </a:rPr>
              <a:t>музыки</a:t>
            </a:r>
            <a:r>
              <a:rPr lang="ru-RU" sz="2800" dirty="0">
                <a:solidFill>
                  <a:srgbClr val="A50021"/>
                </a:solidFill>
              </a:rPr>
              <a:t/>
            </a:r>
            <a:br>
              <a:rPr lang="ru-RU" sz="2800" dirty="0">
                <a:solidFill>
                  <a:srgbClr val="A50021"/>
                </a:solidFill>
              </a:rPr>
            </a:br>
            <a:r>
              <a:rPr lang="ru-RU" sz="1600" dirty="0"/>
              <a:t>Что с музыкой сравнится по звучанью? </a:t>
            </a:r>
            <a:br>
              <a:rPr lang="ru-RU" sz="1600" dirty="0"/>
            </a:br>
            <a:r>
              <a:rPr lang="ru-RU" sz="1600" dirty="0"/>
              <a:t>Шум леса? Пенье соловья? </a:t>
            </a:r>
            <a:br>
              <a:rPr lang="ru-RU" sz="1600" dirty="0"/>
            </a:br>
            <a:r>
              <a:rPr lang="ru-RU" sz="1600" dirty="0"/>
              <a:t>Грозы раскаты? Ручейка журчанье? </a:t>
            </a:r>
            <a:br>
              <a:rPr lang="ru-RU" sz="1600" dirty="0"/>
            </a:br>
            <a:r>
              <a:rPr lang="ru-RU" sz="1600" dirty="0"/>
              <a:t>Сравнения найти не в силах я.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Но всякий раз, когда в душе смятенье, - </a:t>
            </a:r>
            <a:br>
              <a:rPr lang="ru-RU" sz="1600" dirty="0"/>
            </a:br>
            <a:r>
              <a:rPr lang="ru-RU" sz="1600" dirty="0"/>
              <a:t>Любовь иль грусть, веселье иль печаль. </a:t>
            </a:r>
            <a:br>
              <a:rPr lang="ru-RU" sz="1600" dirty="0"/>
            </a:br>
            <a:r>
              <a:rPr lang="ru-RU" sz="1600" dirty="0"/>
              <a:t>В любом природой данном настроении </a:t>
            </a:r>
            <a:br>
              <a:rPr lang="ru-RU" sz="1600" dirty="0"/>
            </a:br>
            <a:r>
              <a:rPr lang="ru-RU" sz="1600" dirty="0"/>
              <a:t>Вдруг начинает музыка звучать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 душе; звучит на струнах подсознанья, </a:t>
            </a:r>
            <a:br>
              <a:rPr lang="ru-RU" sz="1600" dirty="0"/>
            </a:br>
            <a:r>
              <a:rPr lang="ru-RU" sz="1600" dirty="0"/>
              <a:t>Гремит в литавры и в цимбалы бьет, - </a:t>
            </a:r>
            <a:br>
              <a:rPr lang="ru-RU" sz="1600" dirty="0"/>
            </a:br>
            <a:r>
              <a:rPr lang="ru-RU" sz="1600" dirty="0"/>
              <a:t>Передавая радость иль страданье – </a:t>
            </a:r>
            <a:br>
              <a:rPr lang="ru-RU" sz="1600" dirty="0"/>
            </a:br>
            <a:r>
              <a:rPr lang="ru-RU" sz="1600" dirty="0"/>
              <a:t>Сама душа, казалось бы, поет!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Всем праздники нужны нам, вне сомнения! </a:t>
            </a:r>
            <a:br>
              <a:rPr lang="ru-RU" sz="1600" dirty="0"/>
            </a:br>
            <a:r>
              <a:rPr lang="ru-RU" sz="1600" dirty="0"/>
              <a:t>И вот день – Музыки, и в праздник пожелать </a:t>
            </a:r>
            <a:br>
              <a:rPr lang="ru-RU" sz="1600" dirty="0"/>
            </a:br>
            <a:r>
              <a:rPr lang="ru-RU" sz="1600" dirty="0"/>
              <a:t>Хочу вам, музыканты, Вдохновения! </a:t>
            </a:r>
            <a:br>
              <a:rPr lang="ru-RU" sz="1600" dirty="0"/>
            </a:br>
            <a:r>
              <a:rPr lang="ru-RU" sz="1600" dirty="0"/>
              <a:t>И снова, снова, снова — Музыку играть!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19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70" y="3814895"/>
            <a:ext cx="1777775" cy="266666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215998" y="5590544"/>
            <a:ext cx="2916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latin typeface="Monotype Corsiva" pitchFamily="66" charset="0"/>
              </a:rPr>
              <a:t>Пісня  </a:t>
            </a:r>
          </a:p>
          <a:p>
            <a:pPr algn="ctr"/>
            <a:r>
              <a:rPr lang="uk-UA" sz="3600" dirty="0" smtClean="0">
                <a:solidFill>
                  <a:srgbClr val="A50021"/>
                </a:solidFill>
                <a:latin typeface="Monotype Corsiva" pitchFamily="66" charset="0"/>
              </a:rPr>
              <a:t>«Любі  вчителі»</a:t>
            </a:r>
            <a:endParaRPr lang="ru-RU" sz="3600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94666" y="562600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A50021"/>
                </a:solidFill>
                <a:latin typeface="Batang" pitchFamily="18" charset="-127"/>
                <a:ea typeface="Batang" pitchFamily="18" charset="-127"/>
              </a:rPr>
              <a:t>С Международным днем музыки и </a:t>
            </a:r>
            <a:endParaRPr lang="ru-RU" b="1" dirty="0" smtClean="0">
              <a:solidFill>
                <a:srgbClr val="A50021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b="1" dirty="0" smtClean="0">
                <a:solidFill>
                  <a:srgbClr val="A50021"/>
                </a:solidFill>
                <a:latin typeface="Batang" pitchFamily="18" charset="-127"/>
                <a:ea typeface="Batang" pitchFamily="18" charset="-127"/>
              </a:rPr>
              <a:t>желаю </a:t>
            </a:r>
            <a:r>
              <a:rPr lang="ru-RU" b="1" dirty="0">
                <a:solidFill>
                  <a:srgbClr val="A50021"/>
                </a:solidFill>
                <a:latin typeface="Batang" pitchFamily="18" charset="-127"/>
                <a:ea typeface="Batang" pitchFamily="18" charset="-127"/>
              </a:rPr>
              <a:t>каждому снискать славу Моцарта!</a:t>
            </a:r>
          </a:p>
        </p:txBody>
      </p:sp>
    </p:spTree>
    <p:extLst>
      <p:ext uri="{BB962C8B-B14F-4D97-AF65-F5344CB8AC3E}">
        <p14:creationId xmlns:p14="http://schemas.microsoft.com/office/powerpoint/2010/main" val="40126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0449" y="621944"/>
            <a:ext cx="664373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Всемирный День </a:t>
            </a:r>
          </a:p>
          <a:p>
            <a:pPr algn="ctr"/>
            <a:r>
              <a:rPr lang="ru-RU" sz="8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Музыки</a:t>
            </a:r>
            <a:endParaRPr lang="ru-RU" sz="8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1507"/>
            <a:ext cx="3380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 Жовтня</a:t>
            </a:r>
            <a:endParaRPr lang="ru-RU" sz="54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581128"/>
            <a:ext cx="5555466" cy="209979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5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 (699x466, 117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3" y="151302"/>
            <a:ext cx="8426690" cy="5617794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5769095"/>
            <a:ext cx="66012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A50021"/>
                </a:solidFill>
                <a:latin typeface="Monotype Corsiva" pitchFamily="66" charset="0"/>
              </a:rPr>
              <a:t>Музыка не стареет, она будет жить столько, </a:t>
            </a:r>
            <a:r>
              <a:rPr lang="ru-RU" sz="2800" b="1" dirty="0" smtClean="0">
                <a:solidFill>
                  <a:srgbClr val="A50021"/>
                </a:solidFill>
                <a:latin typeface="Monotype Corsiva" pitchFamily="66" charset="0"/>
              </a:rPr>
              <a:t>сколько  </a:t>
            </a:r>
            <a:r>
              <a:rPr lang="ru-RU" sz="2800" b="1" dirty="0">
                <a:solidFill>
                  <a:srgbClr val="A50021"/>
                </a:solidFill>
                <a:latin typeface="Monotype Corsiva" pitchFamily="66" charset="0"/>
              </a:rPr>
              <a:t>будет существовать человек</a:t>
            </a:r>
            <a:r>
              <a:rPr lang="ru-RU" sz="2800" b="1" dirty="0" smtClean="0">
                <a:solidFill>
                  <a:srgbClr val="A50021"/>
                </a:solidFill>
                <a:latin typeface="Monotype Corsiva" pitchFamily="66" charset="0"/>
              </a:rPr>
              <a:t>.</a:t>
            </a:r>
            <a:endParaRPr lang="ru-RU" sz="28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7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olofmp3.ru/images_open/shostakov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46"/>
            <a:ext cx="3362178" cy="4454887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114531"/>
            <a:ext cx="3960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  <a:r>
              <a:rPr lang="ru-RU" dirty="0" smtClean="0"/>
              <a:t>Без </a:t>
            </a:r>
            <a:r>
              <a:rPr lang="ru-RU" dirty="0"/>
              <a:t>музыки не проживу и дня!</a:t>
            </a:r>
          </a:p>
          <a:p>
            <a:r>
              <a:rPr lang="ru-RU" dirty="0"/>
              <a:t>  Она во мне, она вокруг меня</a:t>
            </a:r>
          </a:p>
          <a:p>
            <a:r>
              <a:rPr lang="ru-RU" dirty="0"/>
              <a:t>  И в пенье птиц, и в шуме городов,</a:t>
            </a:r>
          </a:p>
          <a:p>
            <a:r>
              <a:rPr lang="ru-RU" dirty="0"/>
              <a:t>  В молчанье трав, и в радуге цветов,</a:t>
            </a:r>
          </a:p>
          <a:p>
            <a:r>
              <a:rPr lang="ru-RU" dirty="0"/>
              <a:t>  И в зареве рассвета над землёй….</a:t>
            </a:r>
          </a:p>
          <a:p>
            <a:r>
              <a:rPr lang="ru-RU" dirty="0"/>
              <a:t>  Она везде и вечно спутник мой.</a:t>
            </a:r>
          </a:p>
        </p:txBody>
      </p:sp>
      <p:pic>
        <p:nvPicPr>
          <p:cNvPr id="1026" name="Picture 2" descr="https://lh5.googleusercontent.com/-kKfM55sPpEc/TXNjFvrfkhI/AAAAAAAAAeY/qSHp9MkzMg0/listen_music_mon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60" y="404664"/>
            <a:ext cx="3671873" cy="24670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1032" y="5223683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A50021"/>
                </a:solidFill>
                <a:latin typeface="Monotype Corsiva" pitchFamily="66" charset="0"/>
              </a:rPr>
              <a:t>«Музыка открывает человеку новые миры и выполняет благородную миссию объединения людей". 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92444" y="5085184"/>
            <a:ext cx="36220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инициаторов учреждения  Международного дня музыки был Дмитрий  Шостакович, композитор 20 века. </a:t>
            </a:r>
          </a:p>
        </p:txBody>
      </p:sp>
    </p:spTree>
    <p:extLst>
      <p:ext uri="{BB962C8B-B14F-4D97-AF65-F5344CB8AC3E}">
        <p14:creationId xmlns:p14="http://schemas.microsoft.com/office/powerpoint/2010/main" val="20226996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4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37"/>
            <a:ext cx="4320480" cy="647263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436096" y="1988840"/>
            <a:ext cx="28408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err="1" smtClean="0">
                <a:latin typeface="Monotype Corsiva" pitchFamily="66" charset="0"/>
              </a:rPr>
              <a:t>Пісня</a:t>
            </a:r>
            <a:r>
              <a:rPr lang="ru-RU" sz="5400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5400" dirty="0" smtClean="0">
                <a:latin typeface="Monotype Corsiva" pitchFamily="66" charset="0"/>
              </a:rPr>
              <a:t>«</a:t>
            </a:r>
            <a:r>
              <a:rPr lang="ru-RU" sz="5400" dirty="0" err="1" smtClean="0">
                <a:latin typeface="Monotype Corsiva" pitchFamily="66" charset="0"/>
              </a:rPr>
              <a:t>Укра</a:t>
            </a:r>
            <a:r>
              <a:rPr lang="uk-UA" sz="5400" dirty="0" err="1" smtClean="0">
                <a:latin typeface="Monotype Corsiva" pitchFamily="66" charset="0"/>
              </a:rPr>
              <a:t>їна</a:t>
            </a:r>
            <a:r>
              <a:rPr lang="uk-UA" sz="5400" dirty="0" smtClean="0">
                <a:latin typeface="Monotype Corsiva" pitchFamily="66" charset="0"/>
              </a:rPr>
              <a:t>»</a:t>
            </a:r>
            <a:endParaRPr lang="ru-RU" sz="5400" dirty="0">
              <a:latin typeface="Monotype Corsiva" pitchFamily="66" charset="0"/>
            </a:endParaRPr>
          </a:p>
        </p:txBody>
      </p:sp>
      <p:pic>
        <p:nvPicPr>
          <p:cNvPr id="15" name="Picture 24" descr="Кроповинский Сергей. Золото осе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" y="155972"/>
            <a:ext cx="9031214" cy="650529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7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http://www.peoples.ru/art/music/composer/shuman/shuma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10" y="2825196"/>
            <a:ext cx="1724120" cy="217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3" descr="http://consumer-club.com.ua/modules/info-center/foto/2042_conte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34948"/>
            <a:ext cx="15121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:\Шума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1644" y="4168738"/>
            <a:ext cx="1586171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Прямоугольник 14"/>
          <p:cNvSpPr/>
          <p:nvPr/>
        </p:nvSpPr>
        <p:spPr>
          <a:xfrm>
            <a:off x="161133" y="217093"/>
            <a:ext cx="68302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Monotype Corsiva" pitchFamily="66" charset="0"/>
              </a:rPr>
              <a:t>День музыки – профессиональный праздник тех, </a:t>
            </a:r>
            <a:endParaRPr lang="en-US" sz="2800" dirty="0" smtClean="0"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кто </a:t>
            </a:r>
            <a:r>
              <a:rPr lang="ru-RU" sz="2800" dirty="0">
                <a:latin typeface="Monotype Corsiva" pitchFamily="66" charset="0"/>
              </a:rPr>
              <a:t>посвятил себя этому </a:t>
            </a:r>
            <a:r>
              <a:rPr lang="ru-RU" sz="2800" dirty="0" smtClean="0">
                <a:latin typeface="Monotype Corsiva" pitchFamily="66" charset="0"/>
              </a:rPr>
              <a:t>искусству 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5</a:t>
            </a:fld>
            <a:endParaRPr lang="ru-RU"/>
          </a:p>
        </p:txBody>
      </p:sp>
      <p:pic>
        <p:nvPicPr>
          <p:cNvPr id="17" name="Picture 16" descr="http://cache2.artprintimages.com/p/LRG/17/1735/OOA3D00Z/art-print/t-beck-wolfgang-amadeus-mozart-the-austrian-composer-playing-an-ornate-harpsicho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3551" r="3999" b="20953"/>
          <a:stretch>
            <a:fillRect/>
          </a:stretch>
        </p:blipFill>
        <p:spPr bwMode="auto">
          <a:xfrm>
            <a:off x="384893" y="4352705"/>
            <a:ext cx="3262690" cy="201431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www.intoclassics.net/_nw/87/6263498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1045"/>
            <a:ext cx="1595587" cy="239338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mirgif.com/ramki/ramka-25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965" y="4348838"/>
            <a:ext cx="1710573" cy="23163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www.oculus.com.ua/image/blogs/18/docs/2539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11" y="1650069"/>
            <a:ext cx="1638899" cy="184663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chopin.files.wordpress.com/2007/11/chopin-head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86" y="1700808"/>
            <a:ext cx="1714375" cy="189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5" y="1584581"/>
            <a:ext cx="2904786" cy="229703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43547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8" y="3737779"/>
            <a:ext cx="4320480" cy="273486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39" y="3840933"/>
            <a:ext cx="3697150" cy="272202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6</a:t>
            </a:fld>
            <a:endParaRPr lang="ru-RU"/>
          </a:p>
        </p:txBody>
      </p:sp>
      <p:pic>
        <p:nvPicPr>
          <p:cNvPr id="15" name="Picture 2" descr="http://www.bibliotekar.ru/Ksharden/7.files/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1" y="285490"/>
            <a:ext cx="3906551" cy="317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28184" y="6527128"/>
            <a:ext cx="236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Театральне мистецтво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051720" y="6488668"/>
            <a:ext cx="147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Хореография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588224" y="3438531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Живопись</a:t>
            </a:r>
            <a:endParaRPr lang="ru-RU" dirty="0"/>
          </a:p>
        </p:txBody>
      </p:sp>
      <p:pic>
        <p:nvPicPr>
          <p:cNvPr id="19" name="Picture 2" descr="http://i064.radikal.ru/0906/3e/1f2ab4af25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65" y="187243"/>
            <a:ext cx="4236527" cy="335744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47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3AEF8-3463-474A-B168-7C5373615DC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51647" y="236654"/>
            <a:ext cx="4851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Monotype Corsiva" pitchFamily="66" charset="0"/>
              </a:rPr>
              <a:t>Музичні  інструменти в живопису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4818" name="Picture 2" descr="http://i055.radikal.ru/0906/5e/d563e7d3713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08" y="990159"/>
            <a:ext cx="2660697" cy="199552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s57.radikal.ru/i155/0906/0d/28931d46ee1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10" y="990159"/>
            <a:ext cx="2529577" cy="197939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1.liveinternet.ru/images/attach/c/0/43/877/43877346_Pohvalskiy_Kazim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96815"/>
            <a:ext cx="3702942" cy="29083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2952865_At-the-Piano (476x600, 249Kb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1" y="3810896"/>
            <a:ext cx="2281875" cy="287151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proza.ru/pics/2009/09/16/17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18" y="3685461"/>
            <a:ext cx="2031148" cy="271967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s39.radikal.ru/i083/1107/de/34da0ef2fe8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84" y="214194"/>
            <a:ext cx="2662030" cy="344732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78" y="156634"/>
            <a:ext cx="377589" cy="107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9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ttp://img0.liveinternet.ru/images/foto/c/9/apps/2/211/221179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87" y="739703"/>
            <a:ext cx="2240937" cy="271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mg1.liveinternet.ru/images/foto/c/9/apps/2/211/2211799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6"/>
          <a:stretch/>
        </p:blipFill>
        <p:spPr bwMode="auto">
          <a:xfrm>
            <a:off x="6493287" y="3694353"/>
            <a:ext cx="2385902" cy="261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253455" y="298871"/>
            <a:ext cx="2175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Музыкальные скульптуры</a:t>
            </a:r>
          </a:p>
        </p:txBody>
      </p:sp>
      <p:pic>
        <p:nvPicPr>
          <p:cNvPr id="15" name="Picture 18" descr="http://korostenantikvar.com.ua/images/foto%20nar%202/skulptura_n_61.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r="6980"/>
          <a:stretch/>
        </p:blipFill>
        <p:spPr bwMode="auto">
          <a:xfrm>
            <a:off x="3995936" y="3234680"/>
            <a:ext cx="2117218" cy="290099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ukrsov.kiev.ua/UkrsovCat-portlet/s_catalog.nsf/0?assetId=3679&amp;imgType=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869" y="939278"/>
            <a:ext cx="2301180" cy="226090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spusk.com.ua/upload/65616161_ls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3" y="900158"/>
            <a:ext cx="2234219" cy="227981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384016" y="298871"/>
            <a:ext cx="3261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Такая </a:t>
            </a:r>
            <a:r>
              <a:rPr lang="ru-RU" sz="1200" b="1" dirty="0" smtClean="0"/>
              <a:t>тарелка  - сувенир есть </a:t>
            </a:r>
            <a:r>
              <a:rPr lang="ru-RU" sz="1200" b="1" dirty="0"/>
              <a:t>символом </a:t>
            </a:r>
            <a:endParaRPr lang="ru-RU" sz="1200" b="1" dirty="0" smtClean="0"/>
          </a:p>
          <a:p>
            <a:pPr algn="ctr"/>
            <a:r>
              <a:rPr lang="ru-RU" sz="1200" b="1" dirty="0" smtClean="0"/>
              <a:t>достатка </a:t>
            </a:r>
            <a:r>
              <a:rPr lang="ru-RU" sz="1200" b="1" dirty="0"/>
              <a:t>и благосостояния в </a:t>
            </a:r>
            <a:r>
              <a:rPr lang="ru-RU" sz="1200" b="1" dirty="0" smtClean="0"/>
              <a:t>доме</a:t>
            </a:r>
            <a:endParaRPr lang="ru-RU" sz="1200" b="1" dirty="0"/>
          </a:p>
        </p:txBody>
      </p:sp>
      <p:pic>
        <p:nvPicPr>
          <p:cNvPr id="19" name="Picture 4" descr="http://lh4.ggpht.com/_dlkAw43cLC0/SW3HIg6IstI/AAAAAAAACtw/wjlW8lyrxxI/s800/Piano-shaped-build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" y="3430410"/>
            <a:ext cx="3565427" cy="244231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371789" y="5981787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Китай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8</a:t>
            </a:fld>
            <a:endParaRPr lang="ru-RU"/>
          </a:p>
        </p:txBody>
      </p:sp>
      <p:pic>
        <p:nvPicPr>
          <p:cNvPr id="13" name="Picture 16" descr="http://img-fotki.yandex.ru/get/6206/94689460.146/0_73c0b_abe51d0d_S.jp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3" y="179510"/>
            <a:ext cx="57150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http://img-fotki.yandex.ru/get/6206/94689460.146/0_73c0b_abe51d0d_S.jp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474" y="5845162"/>
            <a:ext cx="57150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ontent.foto.mail.ru/mail/valen.konst/_blogs/i-5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20" y="67292"/>
            <a:ext cx="2333811" cy="311174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9862" y="3145657"/>
            <a:ext cx="19165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Памятник </a:t>
            </a:r>
            <a:r>
              <a:rPr lang="ru-RU" sz="1100" dirty="0" smtClean="0"/>
              <a:t>гармошке. Россия</a:t>
            </a:r>
            <a:endParaRPr lang="ru-RU" sz="1100" dirty="0"/>
          </a:p>
        </p:txBody>
      </p:sp>
      <p:pic>
        <p:nvPicPr>
          <p:cNvPr id="18438" name="Picture 6" descr="http://img.babyblog.ru/6/6/0/6606a959037e13538af36af40a209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722" y="404664"/>
            <a:ext cx="2756989" cy="284551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59734" y="3407267"/>
            <a:ext cx="6607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Бельгия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959" y="6568893"/>
            <a:ext cx="29523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Ницца. Памятник музыкальным </a:t>
            </a:r>
            <a:r>
              <a:rPr lang="ru-RU" sz="1050" dirty="0" smtClean="0"/>
              <a:t>инструментам</a:t>
            </a:r>
          </a:p>
        </p:txBody>
      </p:sp>
      <p:pic>
        <p:nvPicPr>
          <p:cNvPr id="18440" name="Picture 8" descr="http://img-fotki.yandex.ru/get/5503/n9638177z.3/0_5232c_638d92dc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20" y="3462160"/>
            <a:ext cx="2333811" cy="311174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://world.lib.ru/img/r/ruppert_m_l/dinant/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61" y="3668877"/>
            <a:ext cx="2146983" cy="286264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 [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73" y="3918358"/>
            <a:ext cx="2304256" cy="267418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60217" y="6552228"/>
            <a:ext cx="660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Бельгия</a:t>
            </a:r>
            <a:endParaRPr lang="ru-RU" sz="1100" dirty="0"/>
          </a:p>
        </p:txBody>
      </p:sp>
      <p:pic>
        <p:nvPicPr>
          <p:cNvPr id="9218" name="Picture 2" descr="http://pics.livejournal.com/zhezhera/pic/0016db1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1" t="1945" r="4771"/>
          <a:stretch/>
        </p:blipFill>
        <p:spPr bwMode="auto">
          <a:xfrm>
            <a:off x="6422892" y="242568"/>
            <a:ext cx="2284900" cy="354101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0E92A-287D-4268-A0BE-C75CDDA9F87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1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427</Words>
  <Application>Microsoft Office PowerPoint</Application>
  <PresentationFormat>Экран (4:3)</PresentationFormat>
  <Paragraphs>104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46</cp:revision>
  <dcterms:created xsi:type="dcterms:W3CDTF">2012-09-29T18:07:21Z</dcterms:created>
  <dcterms:modified xsi:type="dcterms:W3CDTF">2013-04-27T05:21:53Z</dcterms:modified>
</cp:coreProperties>
</file>