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8" r:id="rId3"/>
    <p:sldId id="261" r:id="rId4"/>
    <p:sldId id="262" r:id="rId5"/>
    <p:sldId id="256" r:id="rId6"/>
    <p:sldId id="260" r:id="rId7"/>
    <p:sldId id="263" r:id="rId8"/>
    <p:sldId id="269" r:id="rId9"/>
    <p:sldId id="266" r:id="rId10"/>
    <p:sldId id="268" r:id="rId11"/>
    <p:sldId id="259" r:id="rId12"/>
    <p:sldId id="271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7"/>
    <a:srgbClr val="00CC00"/>
    <a:srgbClr val="A4FCFC"/>
    <a:srgbClr val="0000CC"/>
    <a:srgbClr val="FF00FF"/>
    <a:srgbClr val="336600"/>
    <a:srgbClr val="80008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 varScale="1">
        <p:scale>
          <a:sx n="70" d="100"/>
          <a:sy n="70" d="100"/>
        </p:scale>
        <p:origin x="-5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A85CD-7694-463E-A6DD-D233D0BFDDD7}" type="datetimeFigureOut">
              <a:rPr lang="ru-RU" smtClean="0"/>
              <a:t>04.06.2013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B966D5-52E6-4E69-8CA4-BB32313CA1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317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B966D5-52E6-4E69-8CA4-BB32313CA1C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76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D7786-D25C-4A96-90E4-EA37461A32E0}" type="datetime1">
              <a:rPr lang="ru-RU" smtClean="0"/>
              <a:t>04.06.2013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119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D10AA-79ED-4669-9FC3-128B8AFC62DD}" type="datetime1">
              <a:rPr lang="ru-RU" smtClean="0"/>
              <a:t>04.06.2013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295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6A9A6-8A2F-4751-BAEC-E2CE1A61C5A6}" type="datetime1">
              <a:rPr lang="ru-RU" smtClean="0"/>
              <a:t>04.06.2013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43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B4B2F-6039-4824-BB41-8A1D675F383E}" type="datetime1">
              <a:rPr lang="ru-RU" smtClean="0"/>
              <a:t>04.06.2013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78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7C09-8B58-448C-AF7C-B6A879884197}" type="datetime1">
              <a:rPr lang="ru-RU" smtClean="0"/>
              <a:t>04.06.2013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18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09F08-BB35-416E-BED7-A198C1EC59CD}" type="datetime1">
              <a:rPr lang="ru-RU" smtClean="0"/>
              <a:t>04.06.2013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09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C33A0-84FF-4037-AA60-6788998EE83D}" type="datetime1">
              <a:rPr lang="ru-RU" smtClean="0"/>
              <a:t>04.06.2013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5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B481-5762-4D43-966E-1CEF16B9BA82}" type="datetime1">
              <a:rPr lang="ru-RU" smtClean="0"/>
              <a:t>04.06.2013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23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55907-3932-46D5-87BD-5BA677DC63DC}" type="datetime1">
              <a:rPr lang="ru-RU" smtClean="0"/>
              <a:t>04.06.2013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44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51BE2-1B07-4349-BB99-01604FCB37E0}" type="datetime1">
              <a:rPr lang="ru-RU" smtClean="0"/>
              <a:t>04.06.2013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66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7DE15-16CF-4FEC-807B-B69B11687ECC}" type="datetime1">
              <a:rPr lang="ru-RU" smtClean="0"/>
              <a:t>04.06.2013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57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F4094-B8BE-4ED3-8A3A-FEE31E60F03A}" type="datetime1">
              <a:rPr lang="ru-RU" smtClean="0"/>
              <a:t>04.06.2013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39AB8-1751-4072-AB36-4AFEEECBF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93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1.bin"/><Relationship Id="rId7" Type="http://schemas.openxmlformats.org/officeDocument/2006/relationships/package" Target="../embeddings/_________Microsoft_Word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6.emf"/><Relationship Id="rId4" Type="http://schemas.openxmlformats.org/officeDocument/2006/relationships/package" Target="../embeddings/_________Microsoft_Word1.doc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8991" y="3675970"/>
            <a:ext cx="3169457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  <a:latin typeface="Century" pitchFamily="18" charset="0"/>
              </a:rPr>
              <a:t>Вчитель музичного мистецтва</a:t>
            </a:r>
          </a:p>
          <a:p>
            <a:pPr algn="ctr"/>
            <a:endParaRPr lang="uk-UA" sz="1600" dirty="0" smtClean="0">
              <a:latin typeface="Century" pitchFamily="18" charset="0"/>
            </a:endParaRPr>
          </a:p>
          <a:p>
            <a:pPr algn="ctr"/>
            <a:r>
              <a:rPr lang="uk-UA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Єфременко</a:t>
            </a:r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Людмила </a:t>
            </a:r>
          </a:p>
          <a:p>
            <a:pPr algn="ctr"/>
            <a:r>
              <a:rPr lang="uk-UA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Михайлівна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416" y="5738073"/>
            <a:ext cx="323727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0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перемоги починаються </a:t>
            </a:r>
          </a:p>
          <a:p>
            <a:pPr algn="ctr"/>
            <a:r>
              <a:rPr lang="uk-UA" sz="2000" b="1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перемоги над собою</a:t>
            </a:r>
            <a:endParaRPr lang="ru-RU" sz="2000" b="1" cap="none" spc="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4" t="25550" r="34981" b="17152"/>
          <a:stretch/>
        </p:blipFill>
        <p:spPr>
          <a:xfrm>
            <a:off x="147081" y="182472"/>
            <a:ext cx="3890733" cy="3246978"/>
          </a:xfrm>
          <a:prstGeom prst="rect">
            <a:avLst/>
          </a:prstGeom>
          <a:ln w="38100">
            <a:solidFill>
              <a:schemeClr val="bg2">
                <a:lumMod val="90000"/>
              </a:schemeClr>
            </a:solidFill>
            <a:prstDash val="solid"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1</a:t>
            </a:fld>
            <a:endParaRPr lang="ru-RU"/>
          </a:p>
        </p:txBody>
      </p:sp>
      <p:sp>
        <p:nvSpPr>
          <p:cNvPr id="9" name="Блок-схема: ручной ввод 8"/>
          <p:cNvSpPr/>
          <p:nvPr/>
        </p:nvSpPr>
        <p:spPr>
          <a:xfrm rot="21256030">
            <a:off x="3768338" y="238215"/>
            <a:ext cx="3611908" cy="1390827"/>
          </a:xfrm>
          <a:prstGeom prst="flowChartManualInput">
            <a:avLst/>
          </a:prstGeom>
          <a:gradFill flip="none" rotWithShape="1">
            <a:gsLst>
              <a:gs pos="0">
                <a:srgbClr val="FFFFB7">
                  <a:lumMod val="99000"/>
                </a:srgbClr>
              </a:gs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Педагогічне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кредо</a:t>
            </a:r>
          </a:p>
          <a:p>
            <a:pPr algn="ctr"/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Той, </a:t>
            </a:r>
            <a:r>
              <a:rPr lang="ru-RU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прагне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зробить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того, </a:t>
            </a:r>
            <a:r>
              <a:rPr lang="ru-RU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</a:t>
            </a:r>
            <a:r>
              <a:rPr lang="ru-RU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endParaRPr lang="ru-RU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10" name="Блок-схема: ручной ввод 9"/>
          <p:cNvSpPr/>
          <p:nvPr/>
        </p:nvSpPr>
        <p:spPr>
          <a:xfrm rot="606897">
            <a:off x="3898477" y="1816236"/>
            <a:ext cx="3952520" cy="2010531"/>
          </a:xfrm>
          <a:prstGeom prst="flowChartManualInput">
            <a:avLst/>
          </a:prstGeom>
          <a:gradFill>
            <a:gsLst>
              <a:gs pos="0">
                <a:srgbClr val="FFFFB7">
                  <a:lumMod val="99000"/>
                </a:srgbClr>
              </a:gs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Життєвий девіз</a:t>
            </a:r>
            <a:endParaRPr lang="uk-UA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Ідеал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самому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тобі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Перешкоди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досягнення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знову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-таки, в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тобі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Твій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 -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той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якого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маєш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створити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</a:t>
            </a:r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ідеал</a:t>
            </a:r>
            <a:endParaRPr lang="ru-RU" sz="1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4037813" y="3814665"/>
            <a:ext cx="4920229" cy="2883830"/>
          </a:xfrm>
          <a:prstGeom prst="horizontalScroll">
            <a:avLst>
              <a:gd name="adj" fmla="val 14422"/>
            </a:avLst>
          </a:prstGeom>
          <a:gradFill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tx2">
                  <a:lumMod val="20000"/>
                  <a:lumOff val="8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Науково – методична діяльність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Використання комунікативних технологій в навчальному процесі.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Робота в методичних об’єднаннях.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uk-UA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Участь у предметних тижнях, конкурсах, концертах, допомога колегам у підготовці виховних заходів.</a:t>
            </a:r>
          </a:p>
          <a:p>
            <a:pPr marL="285750" indent="-285750" algn="ctr">
              <a:buFont typeface="Wingdings" pitchFamily="2" charset="2"/>
              <a:buChar char="q"/>
            </a:pP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149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923478"/>
              </p:ext>
            </p:extLst>
          </p:nvPr>
        </p:nvGraphicFramePr>
        <p:xfrm>
          <a:off x="179512" y="116632"/>
          <a:ext cx="5530468" cy="4864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Документ" r:id="rId4" imgW="10166045" imgH="8432189" progId="Word.Document.12">
                  <p:embed/>
                </p:oleObj>
              </mc:Choice>
              <mc:Fallback>
                <p:oleObj name="Документ" r:id="rId4" imgW="10166045" imgH="8432189" progId="Word.Document.12">
                  <p:embed/>
                  <p:pic>
                    <p:nvPicPr>
                      <p:cNvPr id="0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16632"/>
                        <a:ext cx="5530468" cy="4864749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681768"/>
              </p:ext>
            </p:extLst>
          </p:nvPr>
        </p:nvGraphicFramePr>
        <p:xfrm>
          <a:off x="5150871" y="1556792"/>
          <a:ext cx="3993129" cy="4996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Документ" r:id="rId7" imgW="6750504" imgH="10167845" progId="Word.Document.12">
                  <p:embed/>
                </p:oleObj>
              </mc:Choice>
              <mc:Fallback>
                <p:oleObj name="Документ" r:id="rId7" imgW="6750504" imgH="10167845" progId="Word.Document.12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871" y="1556792"/>
                        <a:ext cx="3993129" cy="4996889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00C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136" y="5229200"/>
            <a:ext cx="4608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Випуск святкових газет,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інформаційних листків,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Виставки дитячих робіт «Вернісаж живописних робіт»,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Створення презентацій,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1400" dirty="0" smtClean="0">
                <a:solidFill>
                  <a:schemeClr val="bg1"/>
                </a:solidFill>
              </a:rPr>
              <a:t>Музичні вікторини.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183316"/>
            <a:ext cx="24971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Мистецький </a:t>
            </a:r>
          </a:p>
          <a:p>
            <a:pPr algn="ctr"/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тиждень</a:t>
            </a:r>
          </a:p>
        </p:txBody>
      </p:sp>
    </p:spTree>
    <p:extLst>
      <p:ext uri="{BB962C8B-B14F-4D97-AF65-F5344CB8AC3E}">
        <p14:creationId xmlns:p14="http://schemas.microsoft.com/office/powerpoint/2010/main" val="62035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0" b="15798"/>
          <a:stretch/>
        </p:blipFill>
        <p:spPr>
          <a:xfrm>
            <a:off x="25132" y="534618"/>
            <a:ext cx="6156176" cy="4150108"/>
          </a:xfrm>
          <a:prstGeom prst="rect">
            <a:avLst/>
          </a:prstGeom>
          <a:ln>
            <a:solidFill>
              <a:srgbClr val="00CC00"/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5821" r="10070" b="10718"/>
          <a:stretch/>
        </p:blipFill>
        <p:spPr>
          <a:xfrm>
            <a:off x="4211960" y="3327969"/>
            <a:ext cx="4895590" cy="2788355"/>
          </a:xfrm>
          <a:prstGeom prst="rect">
            <a:avLst/>
          </a:prstGeom>
          <a:ln>
            <a:solidFill>
              <a:srgbClr val="00CC00"/>
            </a:solidFill>
          </a:ln>
          <a:scene3d>
            <a:camera prst="perspectiveContrastingLeftFacing"/>
            <a:lightRig rig="threePt" dir="t"/>
          </a:scene3d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11</a:t>
            </a:fld>
            <a:endParaRPr lang="ru-RU"/>
          </a:p>
        </p:txBody>
      </p:sp>
      <p:pic>
        <p:nvPicPr>
          <p:cNvPr id="6146" name="Picture 2" descr="/Files/images/3da-78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388" y="6167338"/>
            <a:ext cx="504056" cy="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21226704">
            <a:off x="2059972" y="610943"/>
            <a:ext cx="1923333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Музичний світ</a:t>
            </a:r>
            <a:endParaRPr lang="ru-RU" sz="2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116" y="5905728"/>
            <a:ext cx="5064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AngsanaUPC" pitchFamily="18" charset="-34"/>
              </a:rPr>
              <a:t>Постійно  діюча  змінна  експозиція</a:t>
            </a:r>
          </a:p>
        </p:txBody>
      </p:sp>
      <p:sp>
        <p:nvSpPr>
          <p:cNvPr id="9" name="TextBox 8"/>
          <p:cNvSpPr txBox="1"/>
          <p:nvPr/>
        </p:nvSpPr>
        <p:spPr>
          <a:xfrm rot="509434">
            <a:off x="5959589" y="3342770"/>
            <a:ext cx="2088981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Музична веселка</a:t>
            </a:r>
            <a:endParaRPr lang="ru-RU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1340768"/>
            <a:ext cx="4009746" cy="584775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  <a:gs pos="42000">
                <a:schemeClr val="accent5">
                  <a:lumMod val="60000"/>
                  <a:lumOff val="40000"/>
                </a:schemeClr>
              </a:gs>
            </a:gsLst>
            <a:lin ang="0" scaled="1"/>
            <a:tileRect/>
          </a:gra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800080"/>
                </a:solidFill>
                <a:latin typeface="Georgia" pitchFamily="18" charset="0"/>
              </a:rPr>
              <a:t>«</a:t>
            </a:r>
            <a:r>
              <a:rPr lang="uk-UA" sz="1600" b="1" dirty="0">
                <a:solidFill>
                  <a:srgbClr val="800080"/>
                </a:solidFill>
                <a:latin typeface="Georgia" pitchFamily="18" charset="0"/>
              </a:rPr>
              <a:t>Знання ніколи не буває багато, </a:t>
            </a:r>
            <a:endParaRPr lang="uk-UA" sz="1600" b="1" dirty="0" smtClean="0">
              <a:solidFill>
                <a:srgbClr val="800080"/>
              </a:solidFill>
              <a:latin typeface="Georgia" pitchFamily="18" charset="0"/>
            </a:endParaRPr>
          </a:p>
          <a:p>
            <a:pPr algn="ctr"/>
            <a:r>
              <a:rPr lang="uk-UA" sz="1600" b="1" dirty="0" smtClean="0">
                <a:solidFill>
                  <a:srgbClr val="800080"/>
                </a:solidFill>
                <a:latin typeface="Georgia" pitchFamily="18" charset="0"/>
              </a:rPr>
              <a:t>а </a:t>
            </a:r>
            <a:r>
              <a:rPr lang="uk-UA" sz="1600" b="1" dirty="0">
                <a:solidFill>
                  <a:srgbClr val="800080"/>
                </a:solidFill>
                <a:latin typeface="Georgia" pitchFamily="18" charset="0"/>
              </a:rPr>
              <a:t>вчитись ніколи не пізно»       </a:t>
            </a:r>
            <a:endParaRPr lang="ru-RU" sz="1600" b="1" dirty="0">
              <a:solidFill>
                <a:srgbClr val="80008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84475" y="159988"/>
            <a:ext cx="249715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Мистецький </a:t>
            </a:r>
          </a:p>
          <a:p>
            <a:pPr algn="ctr"/>
            <a:r>
              <a:rPr lang="uk-UA" sz="2800" b="1" dirty="0" smtClean="0">
                <a:solidFill>
                  <a:srgbClr val="A4FC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тиждень</a:t>
            </a:r>
          </a:p>
        </p:txBody>
      </p:sp>
    </p:spTree>
    <p:extLst>
      <p:ext uri="{BB962C8B-B14F-4D97-AF65-F5344CB8AC3E}">
        <p14:creationId xmlns:p14="http://schemas.microsoft.com/office/powerpoint/2010/main" val="15307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12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1" t="22064" r="6859" b="7561"/>
          <a:stretch/>
        </p:blipFill>
        <p:spPr>
          <a:xfrm>
            <a:off x="139479" y="167615"/>
            <a:ext cx="3712442" cy="2239637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21466" r="5052"/>
          <a:stretch/>
        </p:blipFill>
        <p:spPr>
          <a:xfrm>
            <a:off x="355502" y="4179912"/>
            <a:ext cx="3712442" cy="2401150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4" t="33661"/>
          <a:stretch/>
        </p:blipFill>
        <p:spPr>
          <a:xfrm rot="5400000">
            <a:off x="6198075" y="650797"/>
            <a:ext cx="2929747" cy="2149449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4313" y="2407252"/>
            <a:ext cx="4950522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Перемоги</a:t>
            </a:r>
          </a:p>
          <a:p>
            <a:pPr algn="ctr"/>
            <a:r>
              <a:rPr lang="uk-UA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Парк Слави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944" y="1617447"/>
            <a:ext cx="2436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00" dirty="0" smtClean="0">
                <a:solidFill>
                  <a:schemeClr val="bg1"/>
                </a:solidFill>
              </a:rPr>
              <a:t>Косенко Валерія</a:t>
            </a:r>
          </a:p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«Прости </a:t>
            </a:r>
            <a:r>
              <a:rPr lang="uk-UA" sz="1600" b="1" dirty="0" err="1" smtClean="0">
                <a:solidFill>
                  <a:schemeClr val="bg1"/>
                </a:solidFill>
              </a:rPr>
              <a:t>меня</a:t>
            </a:r>
            <a:r>
              <a:rPr lang="uk-UA" sz="1600" b="1" dirty="0" smtClean="0">
                <a:solidFill>
                  <a:schemeClr val="bg1"/>
                </a:solidFill>
              </a:rPr>
              <a:t>, </a:t>
            </a:r>
            <a:r>
              <a:rPr lang="uk-UA" sz="1600" b="1" dirty="0" err="1" smtClean="0">
                <a:solidFill>
                  <a:schemeClr val="bg1"/>
                </a:solidFill>
              </a:rPr>
              <a:t>дедушка</a:t>
            </a:r>
            <a:r>
              <a:rPr lang="uk-UA" sz="1600" b="1" dirty="0" smtClean="0">
                <a:solidFill>
                  <a:schemeClr val="bg1"/>
                </a:solidFill>
              </a:rPr>
              <a:t>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7" b="8826"/>
          <a:stretch/>
        </p:blipFill>
        <p:spPr>
          <a:xfrm>
            <a:off x="4499992" y="3519034"/>
            <a:ext cx="4431528" cy="3213699"/>
          </a:xfrm>
          <a:prstGeom prst="rect">
            <a:avLst/>
          </a:prstGeom>
          <a:ln>
            <a:solidFill>
              <a:srgbClr val="FFFFB7"/>
            </a:solidFill>
          </a:ln>
        </p:spPr>
      </p:pic>
    </p:spTree>
    <p:extLst>
      <p:ext uri="{BB962C8B-B14F-4D97-AF65-F5344CB8AC3E}">
        <p14:creationId xmlns:p14="http://schemas.microsoft.com/office/powerpoint/2010/main" val="247723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13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979346" y="146201"/>
            <a:ext cx="50405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Музика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ліки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розуму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Джон А. </a:t>
            </a:r>
            <a:r>
              <a:rPr lang="ru-RU" dirty="0" err="1">
                <a:solidFill>
                  <a:schemeClr val="bg1"/>
                </a:solidFill>
              </a:rPr>
              <a:t>Логан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7" t="29681" r="38366" b="38415"/>
          <a:stretch/>
        </p:blipFill>
        <p:spPr>
          <a:xfrm>
            <a:off x="2483768" y="1065099"/>
            <a:ext cx="6281804" cy="361515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4529" r="16224" b="23435"/>
          <a:stretch/>
        </p:blipFill>
        <p:spPr>
          <a:xfrm>
            <a:off x="280394" y="4039286"/>
            <a:ext cx="3859558" cy="2605065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5"/>
          <a:stretch/>
        </p:blipFill>
        <p:spPr>
          <a:xfrm>
            <a:off x="152918" y="173909"/>
            <a:ext cx="3626994" cy="3452742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2" name="Picture 2" descr="http://hijos.ru/wp-content/uploads/2013/01/number2013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7" r="40171" b="3378"/>
          <a:stretch/>
        </p:blipFill>
        <p:spPr bwMode="auto">
          <a:xfrm>
            <a:off x="6777107" y="5071497"/>
            <a:ext cx="1989083" cy="157285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hijos.ru/wp-content/uploads/2013/01/number2013_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85" b="65157"/>
          <a:stretch/>
        </p:blipFill>
        <p:spPr bwMode="auto">
          <a:xfrm>
            <a:off x="5796136" y="6191864"/>
            <a:ext cx="1152437" cy="4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0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02" y="1730172"/>
            <a:ext cx="3615170" cy="23101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7" t="32647" r="32411" b="3690"/>
          <a:stretch/>
        </p:blipFill>
        <p:spPr>
          <a:xfrm>
            <a:off x="6526182" y="3872796"/>
            <a:ext cx="2552677" cy="28575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995" y="1556792"/>
            <a:ext cx="2899857" cy="18499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7"/>
          <a:stretch/>
        </p:blipFill>
        <p:spPr>
          <a:xfrm>
            <a:off x="107505" y="92002"/>
            <a:ext cx="3356578" cy="204800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5" t="18525" r="34351"/>
          <a:stretch/>
        </p:blipFill>
        <p:spPr>
          <a:xfrm>
            <a:off x="107505" y="2345995"/>
            <a:ext cx="2055593" cy="39204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2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161612" y="73167"/>
            <a:ext cx="4797852" cy="58477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починається з тебе</a:t>
            </a:r>
            <a:endParaRPr lang="ru-RU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2800" y="6268643"/>
            <a:ext cx="6174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бути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щасливим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роби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добро </a:t>
            </a:r>
            <a:r>
              <a:rPr lang="ru-RU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іншим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87" r="21946"/>
          <a:stretch/>
        </p:blipFill>
        <p:spPr>
          <a:xfrm>
            <a:off x="2533985" y="4452198"/>
            <a:ext cx="3643010" cy="1600472"/>
          </a:xfrm>
          <a:prstGeom prst="rect">
            <a:avLst/>
          </a:prstGeom>
          <a:ln>
            <a:solidFill>
              <a:schemeClr val="bg1"/>
            </a:solidFill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3839216" y="633462"/>
            <a:ext cx="435991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Участь гуртківців естрадної пісні 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 благодійному концерті  до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Міжнародного  дня людей похилого віку </a:t>
            </a:r>
          </a:p>
        </p:txBody>
      </p:sp>
    </p:spTree>
    <p:extLst>
      <p:ext uri="{BB962C8B-B14F-4D97-AF65-F5344CB8AC3E}">
        <p14:creationId xmlns:p14="http://schemas.microsoft.com/office/powerpoint/2010/main" val="2541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7" y="200055"/>
            <a:ext cx="2440850" cy="2075193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28069"/>
            <a:ext cx="3192640" cy="2364884"/>
          </a:xfrm>
          <a:prstGeom prst="rect">
            <a:avLst/>
          </a:prstGeom>
          <a:ln>
            <a:solidFill>
              <a:schemeClr val="bg1"/>
            </a:solidFill>
          </a:ln>
          <a:scene3d>
            <a:camera prst="perspectiveContrastingLeftFacing"/>
            <a:lightRig rig="threePt" dir="t"/>
          </a:scene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r="26655" b="12891"/>
          <a:stretch/>
        </p:blipFill>
        <p:spPr>
          <a:xfrm>
            <a:off x="6974743" y="3433203"/>
            <a:ext cx="1882814" cy="3123857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scene3d>
            <a:camera prst="perspectiveHeroicExtremeLeftFacing"/>
            <a:lightRig rig="threePt" dir="t"/>
          </a:scene3d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3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0"/>
            <a:ext cx="3951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Виступ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уртківці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естрадної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пісні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9391" y="4995131"/>
            <a:ext cx="1005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Косенко Л.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6кл.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0380" y="2377714"/>
            <a:ext cx="122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Чернявська</a:t>
            </a:r>
            <a:r>
              <a:rPr lang="uk-UA" sz="1400" dirty="0" smtClean="0">
                <a:solidFill>
                  <a:schemeClr val="bg1"/>
                </a:solidFill>
              </a:rPr>
              <a:t> Т.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5 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30620" y="6330517"/>
            <a:ext cx="11412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Антошина В.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6 кл.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832" y="531172"/>
            <a:ext cx="2510895" cy="304184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5305253" y="2630322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Щікно</a:t>
            </a:r>
            <a:r>
              <a:rPr lang="uk-UA" sz="1400" dirty="0" smtClean="0">
                <a:solidFill>
                  <a:schemeClr val="bg1"/>
                </a:solidFill>
              </a:rPr>
              <a:t> В.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5 кл.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18" y="3263919"/>
            <a:ext cx="2635317" cy="298347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9" r="19049"/>
          <a:stretch/>
        </p:blipFill>
        <p:spPr>
          <a:xfrm>
            <a:off x="146842" y="2925919"/>
            <a:ext cx="3257599" cy="287519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70027" y="5915018"/>
            <a:ext cx="4031019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Культурно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мистецьке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свято,присвячене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МІЖНАРОДНОМУ ДНЮ МУЗИКИ </a:t>
            </a:r>
          </a:p>
          <a:p>
            <a:pPr algn="ctr"/>
            <a:r>
              <a:rPr lang="uk-UA" sz="1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ЖОВТНЯ</a:t>
            </a:r>
            <a:endParaRPr lang="ru-RU" sz="16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65045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 t="9749"/>
          <a:stretch/>
        </p:blipFill>
        <p:spPr>
          <a:xfrm rot="5400000">
            <a:off x="6354962" y="727461"/>
            <a:ext cx="2974356" cy="2363817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3" r="5971"/>
          <a:stretch/>
        </p:blipFill>
        <p:spPr>
          <a:xfrm rot="5400000">
            <a:off x="186573" y="178102"/>
            <a:ext cx="2746844" cy="2811965"/>
          </a:xfrm>
          <a:prstGeom prst="rect">
            <a:avLst/>
          </a:prstGeom>
          <a:ln>
            <a:solidFill>
              <a:srgbClr val="FFFFB7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6" b="14572"/>
          <a:stretch/>
        </p:blipFill>
        <p:spPr>
          <a:xfrm rot="5400000">
            <a:off x="2170195" y="3881737"/>
            <a:ext cx="3427481" cy="2343571"/>
          </a:xfrm>
          <a:prstGeom prst="rect">
            <a:avLst/>
          </a:prstGeom>
          <a:ln>
            <a:solidFill>
              <a:srgbClr val="FFFFB7"/>
            </a:solidFill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4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78056" y="0"/>
            <a:ext cx="3308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Участь у концерті до </a:t>
            </a:r>
          </a:p>
          <a:p>
            <a:pPr algn="ctr"/>
            <a:r>
              <a:rPr lang="uk-UA" b="1" dirty="0" smtClean="0">
                <a:solidFill>
                  <a:schemeClr val="bg1"/>
                </a:solidFill>
              </a:rPr>
              <a:t>ДНЯ ВЧИТЕЛЯ та 8 БЕРЕЗНЯ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9"/>
          <a:stretch/>
        </p:blipFill>
        <p:spPr>
          <a:xfrm>
            <a:off x="5104766" y="4411387"/>
            <a:ext cx="4039234" cy="20890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1026818" y="3045023"/>
            <a:ext cx="1001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ІваненкоС</a:t>
            </a:r>
            <a:r>
              <a:rPr lang="uk-UA" sz="14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3кл.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3436" y="6244043"/>
            <a:ext cx="784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Сугак А.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8 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04190" y="3553852"/>
            <a:ext cx="1224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Чернявська</a:t>
            </a:r>
            <a:r>
              <a:rPr lang="uk-UA" sz="1400" dirty="0" smtClean="0">
                <a:solidFill>
                  <a:schemeClr val="bg1"/>
                </a:solidFill>
              </a:rPr>
              <a:t> Т.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5 кл.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269" y="757268"/>
            <a:ext cx="3294393" cy="236360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5505341" y="3134938"/>
            <a:ext cx="871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Співак О.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9 кл.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2" y="3553852"/>
            <a:ext cx="2298485" cy="29713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678416" y="6263640"/>
            <a:ext cx="887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Лапіна А.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8кл.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81684" y="3705243"/>
            <a:ext cx="1991251" cy="553998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200" b="1" dirty="0" smtClean="0">
                <a:solidFill>
                  <a:srgbClr val="FF0000"/>
                </a:solidFill>
                <a:latin typeface="Georgia" pitchFamily="18" charset="0"/>
              </a:rPr>
              <a:t>Країна </a:t>
            </a:r>
            <a:r>
              <a:rPr lang="en-US" sz="12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uk-UA" sz="1200" b="1" dirty="0" smtClean="0">
                <a:solidFill>
                  <a:srgbClr val="FF0000"/>
                </a:solidFill>
                <a:latin typeface="Georgia" pitchFamily="18" charset="0"/>
              </a:rPr>
              <a:t>творчості</a:t>
            </a:r>
          </a:p>
          <a:p>
            <a:pPr algn="ctr"/>
            <a:r>
              <a:rPr lang="uk-UA" b="1" dirty="0" smtClean="0">
                <a:solidFill>
                  <a:srgbClr val="FF0000"/>
                </a:solidFill>
                <a:latin typeface="Georgia" pitchFamily="18" charset="0"/>
              </a:rPr>
              <a:t>«Повір в себе»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0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4" b="21689"/>
          <a:stretch/>
        </p:blipFill>
        <p:spPr>
          <a:xfrm>
            <a:off x="180581" y="199158"/>
            <a:ext cx="3182824" cy="25458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t="29110" r="32832" b="15911"/>
          <a:stretch/>
        </p:blipFill>
        <p:spPr>
          <a:xfrm>
            <a:off x="2802193" y="4095702"/>
            <a:ext cx="2733694" cy="252028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3" b="20260"/>
          <a:stretch/>
        </p:blipFill>
        <p:spPr>
          <a:xfrm>
            <a:off x="5819745" y="3356992"/>
            <a:ext cx="3134434" cy="262222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5</a:t>
            </a:fld>
            <a:endParaRPr lang="ru-RU"/>
          </a:p>
        </p:txBody>
      </p:sp>
      <p:pic>
        <p:nvPicPr>
          <p:cNvPr id="11" name="Picture 2" descr="D:\фото\День укр. пісні\101MSDCF\DSC011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4" t="2967" r="7643" b="2765"/>
          <a:stretch/>
        </p:blipFill>
        <p:spPr bwMode="auto">
          <a:xfrm>
            <a:off x="2886398" y="412304"/>
            <a:ext cx="2887500" cy="341946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64599" y="404664"/>
            <a:ext cx="2881237" cy="861774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rgbClr val="FFC000"/>
              </a:gs>
              <a:gs pos="42000">
                <a:srgbClr val="A4FCFC"/>
              </a:gs>
            </a:gsLst>
            <a:lin ang="5400000" scaled="1"/>
            <a:tileRect/>
          </a:gradFill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/>
              <a:t>Участь в конкурсі патріотичної пісні</a:t>
            </a:r>
          </a:p>
          <a:p>
            <a:pPr algn="ctr"/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«Це потрібно живим»,</a:t>
            </a:r>
          </a:p>
          <a:p>
            <a:pPr algn="ctr"/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«Діти єднають </a:t>
            </a:r>
            <a:r>
              <a:rPr lang="uk-UA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країну»</a:t>
            </a:r>
            <a:endParaRPr lang="ru-RU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7651" y="6253673"/>
            <a:ext cx="1041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</a:rPr>
              <a:t>Іваненко С.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0986" y="2745054"/>
            <a:ext cx="10050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</a:rPr>
              <a:t>Косенко Л.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35887" y="6407562"/>
            <a:ext cx="114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Антошина В.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10122" y="1857972"/>
            <a:ext cx="3390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" Оточи </a:t>
            </a:r>
            <a:r>
              <a:rPr lang="ru-RU" sz="1600" b="1" dirty="0" err="1">
                <a:solidFill>
                  <a:schemeClr val="bg1"/>
                </a:solidFill>
              </a:rPr>
              <a:t>малюка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 гарною </a:t>
            </a:r>
            <a:r>
              <a:rPr lang="ru-RU" sz="1600" b="1" dirty="0" err="1" smtClean="0">
                <a:solidFill>
                  <a:schemeClr val="bg1"/>
                </a:solidFill>
              </a:rPr>
              <a:t>музикою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і перший </a:t>
            </a:r>
            <a:r>
              <a:rPr lang="ru-RU" sz="1600" b="1" dirty="0" err="1">
                <a:solidFill>
                  <a:schemeClr val="bg1"/>
                </a:solidFill>
              </a:rPr>
              <a:t>камінчик</a:t>
            </a:r>
            <a:r>
              <a:rPr lang="ru-RU" sz="1600" b="1" dirty="0">
                <a:solidFill>
                  <a:schemeClr val="bg1"/>
                </a:solidFill>
              </a:rPr>
              <a:t> у </a:t>
            </a:r>
            <a:r>
              <a:rPr lang="ru-RU" sz="1600" b="1" dirty="0" err="1">
                <a:solidFill>
                  <a:schemeClr val="bg1"/>
                </a:solidFill>
              </a:rPr>
              <a:t>його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музичній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освіти</a:t>
            </a:r>
            <a:r>
              <a:rPr lang="ru-RU" sz="1600" b="1" dirty="0">
                <a:solidFill>
                  <a:schemeClr val="bg1"/>
                </a:solidFill>
              </a:rPr>
              <a:t> - </a:t>
            </a:r>
            <a:r>
              <a:rPr lang="ru-RU" sz="1600" b="1" dirty="0" err="1">
                <a:solidFill>
                  <a:schemeClr val="bg1"/>
                </a:solidFill>
              </a:rPr>
              <a:t>закладений</a:t>
            </a:r>
            <a:r>
              <a:rPr lang="ru-RU" sz="1600" b="1" dirty="0" smtClean="0">
                <a:solidFill>
                  <a:schemeClr val="bg1"/>
                </a:solidFill>
              </a:rPr>
              <a:t>"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72" y="3331609"/>
            <a:ext cx="2422381" cy="322984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866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r="16413"/>
          <a:stretch/>
        </p:blipFill>
        <p:spPr>
          <a:xfrm>
            <a:off x="6060840" y="188639"/>
            <a:ext cx="2976879" cy="2756025"/>
          </a:xfrm>
          <a:prstGeom prst="rect">
            <a:avLst/>
          </a:prstGeom>
          <a:ln w="19050">
            <a:solidFill>
              <a:srgbClr val="FFC000"/>
            </a:solidFill>
            <a:prstDash val="sysDot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5" y="533169"/>
            <a:ext cx="3361042" cy="2411495"/>
          </a:xfrm>
          <a:prstGeom prst="rect">
            <a:avLst/>
          </a:prstGeom>
          <a:ln>
            <a:solidFill>
              <a:srgbClr val="002060"/>
            </a:solidFill>
            <a:prstDash val="sysDot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r="8644" b="29218"/>
          <a:stretch/>
        </p:blipFill>
        <p:spPr>
          <a:xfrm>
            <a:off x="75583" y="4272669"/>
            <a:ext cx="4653243" cy="2162671"/>
          </a:xfrm>
          <a:prstGeom prst="rect">
            <a:avLst/>
          </a:prstGeom>
          <a:ln>
            <a:solidFill>
              <a:schemeClr val="bg1"/>
            </a:solidFill>
            <a:prstDash val="sysDot"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11437"/>
          <a:stretch/>
        </p:blipFill>
        <p:spPr>
          <a:xfrm>
            <a:off x="5012410" y="4097770"/>
            <a:ext cx="4014518" cy="2298565"/>
          </a:xfrm>
          <a:prstGeom prst="rect">
            <a:avLst/>
          </a:prstGeom>
          <a:ln w="19050">
            <a:solidFill>
              <a:schemeClr val="bg1"/>
            </a:solidFill>
            <a:prstDash val="sysDot"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6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5583" y="34751"/>
            <a:ext cx="47514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err="1" smtClean="0">
                <a:solidFill>
                  <a:schemeClr val="bg1"/>
                </a:solidFill>
              </a:rPr>
              <a:t>Допомога</a:t>
            </a:r>
            <a:r>
              <a:rPr lang="ru-RU" sz="1400" b="1" dirty="0" smtClean="0">
                <a:solidFill>
                  <a:schemeClr val="bg1"/>
                </a:solidFill>
              </a:rPr>
              <a:t> у </a:t>
            </a:r>
            <a:r>
              <a:rPr lang="ru-RU" sz="1400" b="1" dirty="0" err="1" smtClean="0">
                <a:solidFill>
                  <a:schemeClr val="bg1"/>
                </a:solidFill>
              </a:rPr>
              <a:t>проведенні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</a:rPr>
              <a:t>позакласних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ru-RU" sz="1400" b="1" dirty="0" err="1" smtClean="0">
                <a:solidFill>
                  <a:schemeClr val="bg1"/>
                </a:solidFill>
              </a:rPr>
              <a:t>заходів</a:t>
            </a:r>
            <a:r>
              <a:rPr lang="ru-RU" sz="1400" b="1" dirty="0" smtClean="0">
                <a:solidFill>
                  <a:schemeClr val="bg1"/>
                </a:solidFill>
              </a:rPr>
              <a:t>  2012-2013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6117" y="3203900"/>
            <a:ext cx="2734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dirty="0" smtClean="0">
                <a:solidFill>
                  <a:schemeClr val="bg1"/>
                </a:solidFill>
              </a:rPr>
              <a:t>Прощання з буквариком у 1 класі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42" y="6396335"/>
            <a:ext cx="1546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Хліб – всьому голова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6 – б кл.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7" name="Picture 44" descr="http://img-fotki.yandex.ru/get/5904/svetlera.237/0_5a3cc_bb7b6277_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169"/>
            <a:ext cx="1359703" cy="122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319078" y="6393133"/>
            <a:ext cx="2528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Відкритий виховний захід у 6а класі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Пісня «Соняшник»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37474" y="3069150"/>
            <a:ext cx="1483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Зимонька – зима</a:t>
            </a:r>
          </a:p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2 клас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28129" r="8081" b="16167"/>
          <a:stretch/>
        </p:blipFill>
        <p:spPr>
          <a:xfrm>
            <a:off x="3187120" y="2426278"/>
            <a:ext cx="3650580" cy="18677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3568972" y="766432"/>
            <a:ext cx="25162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Музика</a:t>
            </a:r>
            <a:r>
              <a:rPr lang="ru-RU" sz="1600" b="1" dirty="0">
                <a:solidFill>
                  <a:schemeClr val="bg1"/>
                </a:solidFill>
              </a:rPr>
              <a:t> – </a:t>
            </a:r>
            <a:r>
              <a:rPr lang="ru-RU" sz="1600" b="1" dirty="0" err="1">
                <a:solidFill>
                  <a:schemeClr val="bg1"/>
                </a:solidFill>
              </a:rPr>
              <a:t>це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універсальна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мова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людства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Генрі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Лонгфелло </a:t>
            </a:r>
            <a:r>
              <a:rPr lang="ru-RU" sz="1400" dirty="0" err="1">
                <a:solidFill>
                  <a:schemeClr val="bg1"/>
                </a:solidFill>
              </a:rPr>
              <a:t>Уодсворт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07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7</a:t>
            </a:fld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563888" y="5877235"/>
            <a:ext cx="476490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</a:rPr>
              <a:t>Музика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виражає</a:t>
            </a:r>
            <a:r>
              <a:rPr lang="ru-RU" b="1" dirty="0">
                <a:solidFill>
                  <a:schemeClr val="bg1"/>
                </a:solidFill>
              </a:rPr>
              <a:t> те,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не </a:t>
            </a:r>
            <a:r>
              <a:rPr lang="ru-RU" b="1" dirty="0" err="1">
                <a:solidFill>
                  <a:schemeClr val="bg1"/>
                </a:solidFill>
              </a:rPr>
              <a:t>може</a:t>
            </a:r>
            <a:r>
              <a:rPr lang="ru-RU" b="1" dirty="0">
                <a:solidFill>
                  <a:schemeClr val="bg1"/>
                </a:solidFill>
              </a:rPr>
              <a:t> бути </a:t>
            </a:r>
            <a:endParaRPr lang="en-US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сказано </a:t>
            </a:r>
            <a:r>
              <a:rPr lang="ru-RU" b="1" dirty="0">
                <a:solidFill>
                  <a:schemeClr val="bg1"/>
                </a:solidFill>
              </a:rPr>
              <a:t>і те,  </a:t>
            </a:r>
            <a:r>
              <a:rPr lang="ru-RU" b="1" dirty="0" smtClean="0">
                <a:solidFill>
                  <a:schemeClr val="bg1"/>
                </a:solidFill>
              </a:rPr>
              <a:t>про </a:t>
            </a:r>
            <a:r>
              <a:rPr lang="ru-RU" b="1" dirty="0" err="1">
                <a:solidFill>
                  <a:schemeClr val="bg1"/>
                </a:solidFill>
              </a:rPr>
              <a:t>що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неможливо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мовчати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Віктор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Гюго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5790" y="1544897"/>
            <a:ext cx="24172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Фестиваль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«Зірковий дует»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6046"/>
          <a:stretch/>
        </p:blipFill>
        <p:spPr>
          <a:xfrm>
            <a:off x="202223" y="29879"/>
            <a:ext cx="2882904" cy="26755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2" y="2705431"/>
            <a:ext cx="3016861" cy="402248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2" descr="анимация заката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30" y="5857682"/>
            <a:ext cx="1059794" cy="88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IMG_005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1"/>
          <a:stretch/>
        </p:blipFill>
        <p:spPr bwMode="auto">
          <a:xfrm>
            <a:off x="6067481" y="97711"/>
            <a:ext cx="2871936" cy="4556367"/>
          </a:xfrm>
          <a:prstGeom prst="rect">
            <a:avLst/>
          </a:prstGeom>
          <a:noFill/>
          <a:ln w="28575">
            <a:solidFill>
              <a:srgbClr val="FFFFB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IMG_006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r="16137"/>
          <a:stretch/>
        </p:blipFill>
        <p:spPr bwMode="auto">
          <a:xfrm>
            <a:off x="3275856" y="2959867"/>
            <a:ext cx="3672236" cy="2810509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97442" y="258060"/>
            <a:ext cx="18469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Чорнобильські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мотиви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00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9AB8-1751-4072-AB36-4AFEEECBF10F}" type="slidenum">
              <a:rPr lang="ru-RU" smtClean="0"/>
              <a:t>8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42"/>
          <a:stretch/>
        </p:blipFill>
        <p:spPr>
          <a:xfrm>
            <a:off x="307397" y="27321"/>
            <a:ext cx="5760640" cy="340484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TextBox 11"/>
          <p:cNvSpPr txBox="1"/>
          <p:nvPr/>
        </p:nvSpPr>
        <p:spPr>
          <a:xfrm>
            <a:off x="467544" y="5293066"/>
            <a:ext cx="345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dirty="0" smtClean="0">
                <a:solidFill>
                  <a:schemeClr val="bg1"/>
                </a:solidFill>
              </a:rPr>
              <a:t>Участь у концерті, присвяченому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ДНЮ ПЕРЕМОГИ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5218" y="3427892"/>
            <a:ext cx="4865724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Музика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універсальна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мова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Генрі</a:t>
            </a: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Лонгфелло </a:t>
            </a:r>
            <a:r>
              <a:rPr lang="ru-RU" sz="11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Уодсворт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87" y="3387911"/>
            <a:ext cx="4624130" cy="34680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263" y="836712"/>
            <a:ext cx="2152048" cy="1661812"/>
          </a:xfrm>
          <a:prstGeom prst="rect">
            <a:avLst/>
          </a:prstGeom>
        </p:spPr>
      </p:pic>
      <p:pic>
        <p:nvPicPr>
          <p:cNvPr id="8" name="Picture 4" descr="http://www.zaspivaj.com/navchannya/2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7" y="6040304"/>
            <a:ext cx="520187" cy="58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98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:\фото\Фото.Люда\смотр\чек1 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" t="12086" r="7902" b="13663"/>
          <a:stretch/>
        </p:blipFill>
        <p:spPr bwMode="auto">
          <a:xfrm rot="5400000">
            <a:off x="-1256100" y="1681444"/>
            <a:ext cx="5571725" cy="255648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фото\Фото.Люда\смотр\чек1 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t="21464" r="21928" b="10768"/>
          <a:stretch/>
        </p:blipFill>
        <p:spPr bwMode="auto">
          <a:xfrm>
            <a:off x="6243915" y="173824"/>
            <a:ext cx="2602468" cy="45513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12783" y="6335287"/>
            <a:ext cx="2133600" cy="365125"/>
          </a:xfrm>
        </p:spPr>
        <p:txBody>
          <a:bodyPr/>
          <a:lstStyle/>
          <a:p>
            <a:fld id="{65839AB8-1751-4072-AB36-4AFEEECBF10F}" type="slidenum">
              <a:rPr lang="ru-RU" smtClean="0"/>
              <a:t>9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52446" y="3140968"/>
            <a:ext cx="29304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Участь у фестивалі української пісні та міському огляді художньої самодіяльності вчителів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9" name="Picture 42" descr="http://ramki-vsem.ru/ramki/ramki-6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902" y="8191"/>
            <a:ext cx="2912493" cy="502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3" r="23818"/>
          <a:stretch/>
        </p:blipFill>
        <p:spPr>
          <a:xfrm>
            <a:off x="2892058" y="206260"/>
            <a:ext cx="3010650" cy="26905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2" descr=" (699x466, 117Kb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4185034"/>
            <a:ext cx="3730730" cy="247855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381925" y="5463259"/>
            <a:ext cx="47174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Музыка не стареет, </a:t>
            </a:r>
            <a:endParaRPr lang="en-US" sz="2400" b="1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она будет жить столько,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Monotype Corsiva" pitchFamily="66" charset="0"/>
              </a:rPr>
              <a:t>сколько  будет существовать человек.</a:t>
            </a:r>
            <a:endParaRPr lang="ru-RU" sz="24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74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429</Words>
  <Application>Microsoft Office PowerPoint</Application>
  <PresentationFormat>Экран (4:3)</PresentationFormat>
  <Paragraphs>125</Paragraphs>
  <Slides>13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50</cp:revision>
  <dcterms:created xsi:type="dcterms:W3CDTF">2013-04-27T04:36:27Z</dcterms:created>
  <dcterms:modified xsi:type="dcterms:W3CDTF">2013-06-04T09:59:09Z</dcterms:modified>
</cp:coreProperties>
</file>