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8" r:id="rId4"/>
    <p:sldId id="269" r:id="rId5"/>
    <p:sldId id="266" r:id="rId6"/>
    <p:sldId id="270" r:id="rId7"/>
    <p:sldId id="267" r:id="rId8"/>
    <p:sldId id="268" r:id="rId9"/>
    <p:sldId id="257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B540-5A99-46E0-B76F-7F512512C50D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40E2E-2250-4E38-9198-0B05034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7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C86-A8F9-4DFA-A07C-ED143A1230C4}" type="datetime1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3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70C-E11F-4C78-AFF5-BD80A40B5F32}" type="datetime1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19E3-6713-44BA-9D10-F3325A72DF92}" type="datetime1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9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8AF2-2065-4B71-8F23-A752E9918F1E}" type="datetime1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5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9336-D01C-42CA-AD60-C89FE57516C4}" type="datetime1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9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C1FB-03FD-4318-BB13-22CBEAC91AE3}" type="datetime1">
              <a:rPr lang="ru-RU" smtClean="0"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7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DC15-E151-4B2C-B097-3DDFC5E5CC0F}" type="datetime1">
              <a:rPr lang="ru-RU" smtClean="0"/>
              <a:t>30.05.2012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2AA0-0A78-433E-B316-3926AF3B203C}" type="datetime1">
              <a:rPr lang="ru-RU" smtClean="0"/>
              <a:t>30.05.2012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CA1-63F7-470D-965F-5ACB3CB23297}" type="datetime1">
              <a:rPr lang="ru-RU" smtClean="0"/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5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7B95-D943-447A-A242-1D2E5900B679}" type="datetime1">
              <a:rPr lang="ru-RU" smtClean="0"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BE14-6542-4A39-9E02-7A5E6B67F0A5}" type="datetime1">
              <a:rPr lang="ru-RU" smtClean="0"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C46A-1E40-487A-8025-0C8D7C91E709}" type="datetime1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6A1E-5B36-49F8-BF9A-D6344A74E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562830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dirty="0" smtClean="0"/>
              <a:t>Керівник  </a:t>
            </a:r>
            <a:r>
              <a:rPr lang="uk-UA" dirty="0" err="1"/>
              <a:t>Єфременко</a:t>
            </a:r>
            <a:r>
              <a:rPr lang="uk-UA" dirty="0"/>
              <a:t> В. В.</a:t>
            </a:r>
            <a:endParaRPr lang="ru-RU" dirty="0"/>
          </a:p>
          <a:p>
            <a:pPr algn="ctr"/>
            <a:r>
              <a:rPr lang="uk-UA" dirty="0"/>
              <a:t>НВК «Дивосвіт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1622" y="801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Cambria" pitchFamily="18" charset="0"/>
              </a:rPr>
              <a:t>ТВОРЧИЙ  ЗВІТ  РОБОТИ  ГУРТКА</a:t>
            </a:r>
            <a:endParaRPr lang="ru-RU" dirty="0" smtClean="0">
              <a:latin typeface="Cambria" pitchFamily="18" charset="0"/>
            </a:endParaRPr>
          </a:p>
          <a:p>
            <a:pPr algn="ctr"/>
            <a:r>
              <a:rPr lang="uk-UA" b="1" dirty="0" smtClean="0">
                <a:latin typeface="Cambria" pitchFamily="18" charset="0"/>
              </a:rPr>
              <a:t>«ВОКАЛЬНИЙ  СПІВ»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1709737"/>
            <a:ext cx="4584700" cy="34385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1</a:t>
            </a:fld>
            <a:endParaRPr lang="ru-RU"/>
          </a:p>
        </p:txBody>
      </p:sp>
      <p:pic>
        <p:nvPicPr>
          <p:cNvPr id="7" name="Picture 2" descr="dd0102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" y="61400"/>
            <a:ext cx="9062136" cy="67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7459"/>
          <a:stretch/>
        </p:blipFill>
        <p:spPr>
          <a:xfrm>
            <a:off x="574630" y="406085"/>
            <a:ext cx="3585507" cy="27035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75" y="3588066"/>
            <a:ext cx="3884969" cy="291372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347864" cy="251089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10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213" y="3200171"/>
            <a:ext cx="347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Гра на дитячих музичних інструментах. </a:t>
            </a:r>
          </a:p>
          <a:p>
            <a:pPr algn="ctr"/>
            <a:r>
              <a:rPr lang="uk-UA" sz="1400" dirty="0" smtClean="0"/>
              <a:t>На репетиції учні 3-а класу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73132" y="6240183"/>
            <a:ext cx="38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Захід до 170- річчя засновника української професійної музики М. В. Лисенка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25852" y="293856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Дитячі малюнки до творів Миколи Лисенка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7" y="3802629"/>
            <a:ext cx="3240360" cy="243027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462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22" y="2967220"/>
            <a:ext cx="3849658" cy="28776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5916" y="629776"/>
            <a:ext cx="81966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Завдання гуртка на 2012 - 2013 навчальний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рік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400" dirty="0"/>
              <a:t>Робота гуртка буде спрямована на реалізацію тих навичок, які набули учні в цьому навчальному році. </a:t>
            </a:r>
            <a:endParaRPr lang="uk-UA" sz="1400" dirty="0" smtClean="0"/>
          </a:p>
          <a:p>
            <a:r>
              <a:rPr lang="uk-UA" sz="1400" dirty="0" smtClean="0"/>
              <a:t>Буде  </a:t>
            </a:r>
            <a:r>
              <a:rPr lang="uk-UA" sz="1400" dirty="0"/>
              <a:t>продовжена робота по формування хору молодших класів.                                                                                                        Розвивати в учнів навички співу двоголосся та співу  </a:t>
            </a:r>
            <a:r>
              <a:rPr lang="en-US" sz="1400" i="1" dirty="0"/>
              <a:t>a </a:t>
            </a:r>
            <a:r>
              <a:rPr lang="en-US" sz="1400" i="1" dirty="0" err="1"/>
              <a:t>capella</a:t>
            </a:r>
            <a:r>
              <a:rPr lang="uk-UA" sz="1400" dirty="0"/>
              <a:t>. </a:t>
            </a:r>
            <a:endParaRPr lang="uk-UA" sz="1400" dirty="0" smtClean="0"/>
          </a:p>
          <a:p>
            <a:r>
              <a:rPr lang="uk-UA" sz="1400" dirty="0" smtClean="0"/>
              <a:t>Реалізувати </a:t>
            </a:r>
            <a:r>
              <a:rPr lang="uk-UA" sz="1400" dirty="0"/>
              <a:t>потенціал здібних учнів. </a:t>
            </a:r>
            <a:endParaRPr lang="uk-UA" sz="1400" dirty="0" smtClean="0"/>
          </a:p>
          <a:p>
            <a:r>
              <a:rPr lang="uk-UA" sz="1400" dirty="0" smtClean="0"/>
              <a:t>Залучити </a:t>
            </a:r>
            <a:r>
              <a:rPr lang="uk-UA" sz="1400" dirty="0"/>
              <a:t>до роботи гуртка учнів других класів. </a:t>
            </a:r>
            <a:endParaRPr lang="uk-UA" sz="1400" dirty="0" smtClean="0"/>
          </a:p>
          <a:p>
            <a:r>
              <a:rPr lang="uk-UA" sz="1400" dirty="0" smtClean="0"/>
              <a:t>Підготувати </a:t>
            </a:r>
            <a:r>
              <a:rPr lang="uk-UA" sz="1400" dirty="0"/>
              <a:t>переможців міського конкурсу дитячої музичної творчості.</a:t>
            </a:r>
            <a:endParaRPr lang="ru-RU" sz="1400" dirty="0"/>
          </a:p>
          <a:p>
            <a:r>
              <a:rPr lang="uk-UA" sz="1400" dirty="0"/>
              <a:t>Прийняти участь в шкільних та міських концертах, конкурсах та масових заходах. </a:t>
            </a:r>
            <a:endParaRPr lang="uk-UA" sz="1400" dirty="0" smtClean="0"/>
          </a:p>
          <a:p>
            <a:r>
              <a:rPr lang="uk-UA" sz="1400" dirty="0" smtClean="0"/>
              <a:t>Створити </a:t>
            </a:r>
            <a:r>
              <a:rPr lang="uk-UA" sz="1400" dirty="0" err="1"/>
              <a:t>конкурентно</a:t>
            </a:r>
            <a:r>
              <a:rPr lang="uk-UA" sz="1400" dirty="0"/>
              <a:t> спроможний дует та 2-3 соліста.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4608" r="17959" b="20192"/>
          <a:stretch/>
        </p:blipFill>
        <p:spPr>
          <a:xfrm>
            <a:off x="605917" y="3567042"/>
            <a:ext cx="4614156" cy="302732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Picture 29" descr="http://stat20.privet.ru/lr/0b218ad3f56d997cdced49544bc4af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02" y="146087"/>
            <a:ext cx="3254103" cy="4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3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8887" y="188640"/>
            <a:ext cx="6840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Керівник гуртка</a:t>
            </a:r>
            <a:r>
              <a:rPr lang="uk-UA" i="1" dirty="0"/>
              <a:t>:</a:t>
            </a:r>
            <a:r>
              <a:rPr lang="uk-UA" dirty="0"/>
              <a:t>  </a:t>
            </a:r>
            <a:r>
              <a:rPr lang="uk-UA" dirty="0" err="1"/>
              <a:t>Єфременко</a:t>
            </a:r>
            <a:r>
              <a:rPr lang="uk-UA" dirty="0"/>
              <a:t> Валерій Вікторович.</a:t>
            </a:r>
            <a:endParaRPr lang="ru-RU" dirty="0"/>
          </a:p>
          <a:p>
            <a:pPr algn="ctr"/>
            <a:r>
              <a:rPr lang="uk-UA" b="1" i="1" dirty="0">
                <a:solidFill>
                  <a:srgbClr val="C00000"/>
                </a:solidFill>
              </a:rPr>
              <a:t>Освіта</a:t>
            </a:r>
            <a:r>
              <a:rPr lang="uk-UA" b="1" i="1" dirty="0"/>
              <a:t>:</a:t>
            </a:r>
            <a:r>
              <a:rPr lang="uk-UA" dirty="0"/>
              <a:t> Вища. Ніжинський ордена Трудового Червоного  Прапора державний педагогічний інститут імені М. В. Гоголя. 1981 рік.</a:t>
            </a:r>
            <a:endParaRPr lang="ru-RU" dirty="0"/>
          </a:p>
          <a:p>
            <a:pPr algn="ctr"/>
            <a:r>
              <a:rPr lang="uk-UA" b="1" i="1" dirty="0">
                <a:solidFill>
                  <a:srgbClr val="C00000"/>
                </a:solidFill>
              </a:rPr>
              <a:t>Освіта за дипломом</a:t>
            </a:r>
            <a:r>
              <a:rPr lang="uk-UA" dirty="0"/>
              <a:t>: музика і співи.</a:t>
            </a:r>
            <a:endParaRPr lang="ru-RU" dirty="0"/>
          </a:p>
          <a:p>
            <a:pPr algn="ctr"/>
            <a:r>
              <a:rPr lang="uk-UA" b="1" i="1" dirty="0">
                <a:solidFill>
                  <a:srgbClr val="C00000"/>
                </a:solidFill>
              </a:rPr>
              <a:t>Педагогічний стаж</a:t>
            </a:r>
            <a:r>
              <a:rPr lang="uk-UA" dirty="0"/>
              <a:t>:  31 рік.</a:t>
            </a:r>
            <a:endParaRPr lang="ru-RU" dirty="0"/>
          </a:p>
          <a:p>
            <a:pPr algn="ctr"/>
            <a:r>
              <a:rPr lang="uk-UA" b="1" i="1" dirty="0">
                <a:solidFill>
                  <a:srgbClr val="C00000"/>
                </a:solidFill>
              </a:rPr>
              <a:t>З якого року в НВК «Дивосвіт»: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з 2011 навчального року.</a:t>
            </a:r>
            <a:endParaRPr lang="ru-RU" dirty="0"/>
          </a:p>
          <a:p>
            <a:pPr algn="ctr"/>
            <a:r>
              <a:rPr lang="uk-UA" b="1" i="1" dirty="0">
                <a:solidFill>
                  <a:srgbClr val="C00000"/>
                </a:solidFill>
              </a:rPr>
              <a:t>Творче кредо</a:t>
            </a:r>
            <a:r>
              <a:rPr lang="uk-UA" b="1" dirty="0">
                <a:solidFill>
                  <a:srgbClr val="C00000"/>
                </a:solidFill>
              </a:rPr>
              <a:t>:</a:t>
            </a:r>
            <a:r>
              <a:rPr lang="uk-UA" dirty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Зі сцени шкільної до сцени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обласної»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http://nwkdivosvit.dnepredu.com/uploads/editor/1806/92680/sitepage_1/image/nasha_sh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19" y="2780927"/>
            <a:ext cx="4752528" cy="35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9335" y="3707191"/>
            <a:ext cx="2214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Кількість учнів: 17.</a:t>
            </a:r>
            <a:endParaRPr lang="ru-RU" sz="1400" dirty="0"/>
          </a:p>
          <a:p>
            <a:r>
              <a:rPr lang="uk-UA" sz="1400" dirty="0"/>
              <a:t>Стать: Чоловіча – 3.</a:t>
            </a:r>
            <a:endParaRPr lang="ru-RU" sz="1400" dirty="0"/>
          </a:p>
          <a:p>
            <a:r>
              <a:rPr lang="uk-UA" sz="1400" dirty="0"/>
              <a:t>Жіноча – 14.</a:t>
            </a:r>
            <a:endParaRPr lang="ru-RU" sz="1400" dirty="0"/>
          </a:p>
          <a:p>
            <a:r>
              <a:rPr lang="uk-UA" sz="1400" dirty="0"/>
              <a:t>Вік учнів:   9р. –</a:t>
            </a:r>
            <a:r>
              <a:rPr lang="ru-RU" sz="1400" dirty="0"/>
              <a:t>  6</a:t>
            </a:r>
            <a:r>
              <a:rPr lang="uk-UA" sz="1400" dirty="0"/>
              <a:t> учнів;</a:t>
            </a:r>
            <a:endParaRPr lang="ru-RU" sz="1400" dirty="0"/>
          </a:p>
          <a:p>
            <a:r>
              <a:rPr lang="uk-UA" sz="1400" dirty="0"/>
              <a:t>                   10 р.- 3 учня;</a:t>
            </a:r>
            <a:endParaRPr lang="ru-RU" sz="1400" dirty="0"/>
          </a:p>
          <a:p>
            <a:r>
              <a:rPr lang="uk-UA" sz="1400" dirty="0"/>
              <a:t>                    11. –  3 учня; </a:t>
            </a:r>
            <a:endParaRPr lang="ru-RU" sz="1400" dirty="0"/>
          </a:p>
          <a:p>
            <a:r>
              <a:rPr lang="uk-UA" sz="1400" dirty="0"/>
              <a:t>                    12 р. – 2 учня;</a:t>
            </a:r>
            <a:endParaRPr lang="ru-RU" sz="1400" dirty="0"/>
          </a:p>
          <a:p>
            <a:r>
              <a:rPr lang="uk-UA" sz="1400" dirty="0"/>
              <a:t>                    14 р. – 2 учня;</a:t>
            </a:r>
            <a:endParaRPr lang="ru-RU" sz="1400" dirty="0"/>
          </a:p>
          <a:p>
            <a:r>
              <a:rPr lang="uk-UA" sz="1400" dirty="0"/>
              <a:t>                    16 р. – 1 учень.</a:t>
            </a:r>
            <a:endParaRPr lang="ru-RU" sz="1400" dirty="0"/>
          </a:p>
        </p:txBody>
      </p:sp>
      <p:pic>
        <p:nvPicPr>
          <p:cNvPr id="7" name="Picture 10" descr="Рамки для оформления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6552728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892" y="116632"/>
            <a:ext cx="84409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+mj-lt"/>
                <a:ea typeface="MS PMincho" pitchFamily="18" charset="-128"/>
              </a:rPr>
              <a:t>Мета і основний зміст роботи гуртка в 2011 - 2012н. р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  <a:ea typeface="MS PMincho" pitchFamily="18" charset="-128"/>
              </a:rPr>
              <a:t>.</a:t>
            </a:r>
            <a:endParaRPr lang="ru-RU" dirty="0">
              <a:solidFill>
                <a:srgbClr val="C00000"/>
              </a:solidFill>
              <a:latin typeface="+mj-lt"/>
            </a:endParaRPr>
          </a:p>
          <a:p>
            <a:r>
              <a:rPr lang="uk-UA" sz="1400" dirty="0"/>
              <a:t>Робота гуртка була спрямована на розвиток творчо обдарованих дітей та надання практичної допомоги відстаючим учням.</a:t>
            </a:r>
            <a:endParaRPr lang="ru-RU" sz="1400" dirty="0"/>
          </a:p>
          <a:p>
            <a:r>
              <a:rPr lang="uk-UA" sz="1400" dirty="0"/>
              <a:t>Ознайомити гуртківців з кращими вокальними творами сучасної музики, авторською, народною музикою. Залучати учнів до концертної діяльності.</a:t>
            </a:r>
            <a:endParaRPr lang="ru-RU" sz="1400" dirty="0"/>
          </a:p>
          <a:p>
            <a:r>
              <a:rPr lang="uk-UA" sz="1400" dirty="0"/>
              <a:t>Мета і зміст підготовчої групи полягала в формуванні навичок співочої установки:</a:t>
            </a:r>
            <a:endParaRPr lang="ru-RU" sz="1400" dirty="0"/>
          </a:p>
          <a:p>
            <a:pPr lvl="0"/>
            <a:r>
              <a:rPr lang="uk-UA" sz="1400" dirty="0"/>
              <a:t>Різнобічний розвиток вокально-хорового слуху;</a:t>
            </a:r>
            <a:endParaRPr lang="ru-RU" sz="1400" dirty="0"/>
          </a:p>
          <a:p>
            <a:pPr lvl="0"/>
            <a:r>
              <a:rPr lang="uk-UA" sz="1400" dirty="0"/>
              <a:t>Розвиток первинних навичок гармонійного слуху;</a:t>
            </a:r>
            <a:endParaRPr lang="ru-RU" sz="1400" dirty="0"/>
          </a:p>
          <a:p>
            <a:pPr lvl="0"/>
            <a:r>
              <a:rPr lang="uk-UA" sz="1400" dirty="0"/>
              <a:t>Розвиток творчого мислення;</a:t>
            </a:r>
            <a:endParaRPr lang="ru-RU" sz="1400" dirty="0"/>
          </a:p>
          <a:p>
            <a:pPr lvl="0"/>
            <a:r>
              <a:rPr lang="uk-UA" sz="1400" dirty="0"/>
              <a:t>Формування музичної </a:t>
            </a:r>
            <a:r>
              <a:rPr lang="uk-UA" sz="1400" dirty="0" err="1"/>
              <a:t>пам</a:t>
            </a:r>
            <a:r>
              <a:rPr lang="en-US" sz="1400" dirty="0"/>
              <a:t>’</a:t>
            </a:r>
            <a:r>
              <a:rPr lang="uk-UA" sz="1400" dirty="0"/>
              <a:t>яті;</a:t>
            </a:r>
            <a:endParaRPr lang="ru-RU" sz="1400" dirty="0"/>
          </a:p>
          <a:p>
            <a:pPr lvl="0"/>
            <a:r>
              <a:rPr lang="uk-UA" sz="1400" dirty="0"/>
              <a:t>Використання на практиці різних прийомів атаки звуку;</a:t>
            </a:r>
            <a:endParaRPr lang="ru-RU" sz="1400" dirty="0"/>
          </a:p>
          <a:p>
            <a:pPr lvl="0"/>
            <a:r>
              <a:rPr lang="uk-UA" sz="1400" dirty="0"/>
              <a:t>Формування навичок співочої емоційності та виразності;</a:t>
            </a:r>
            <a:endParaRPr lang="ru-RU" sz="1400" dirty="0"/>
          </a:p>
          <a:p>
            <a:pPr lvl="0"/>
            <a:r>
              <a:rPr lang="uk-UA" sz="1400" dirty="0"/>
              <a:t>Розвиток співочого дихання;</a:t>
            </a:r>
            <a:endParaRPr lang="ru-RU" sz="1400" dirty="0"/>
          </a:p>
          <a:p>
            <a:pPr lvl="0"/>
            <a:r>
              <a:rPr lang="uk-UA" sz="1400" dirty="0"/>
              <a:t>Розширення співочого діапазону (індивідуально);</a:t>
            </a:r>
            <a:endParaRPr lang="ru-RU" sz="1400" dirty="0"/>
          </a:p>
          <a:p>
            <a:pPr lvl="0"/>
            <a:r>
              <a:rPr lang="uk-UA" sz="1400" dirty="0"/>
              <a:t>Розвиток навичок співу  </a:t>
            </a:r>
            <a:r>
              <a:rPr lang="en-US" sz="1400" i="1" dirty="0"/>
              <a:t>a </a:t>
            </a:r>
            <a:r>
              <a:rPr lang="en-US" sz="1400" i="1" dirty="0" err="1"/>
              <a:t>capella</a:t>
            </a:r>
            <a:r>
              <a:rPr lang="uk-UA" sz="1400" i="1" dirty="0"/>
              <a:t>.</a:t>
            </a:r>
            <a:endParaRPr lang="ru-RU" sz="1400" i="1" dirty="0"/>
          </a:p>
          <a:p>
            <a:r>
              <a:rPr lang="uk-UA" sz="1400" dirty="0"/>
              <a:t> </a:t>
            </a:r>
            <a:endParaRPr lang="ru-RU" sz="1400" dirty="0"/>
          </a:p>
          <a:p>
            <a:r>
              <a:rPr lang="uk-UA" sz="1400" dirty="0"/>
              <a:t>Завдання для учнів основної групи полягало в закріпленні вокальних навичок, набутих в попередні роки. Формувати творчий підхід до виконання вокальних творів. Продовжити роботу над мізансценою, танцювальними рухами.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152" y="4581128"/>
            <a:ext cx="78824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Робота гуртка в 2011 -2012 році розпочалася з формування підготовчої групи хору молодших класів. </a:t>
            </a:r>
            <a:endParaRPr lang="en-US" sz="1400" dirty="0" smtClean="0"/>
          </a:p>
          <a:p>
            <a:r>
              <a:rPr lang="uk-UA" sz="1400" dirty="0" smtClean="0"/>
              <a:t>Всі </a:t>
            </a:r>
            <a:r>
              <a:rPr lang="uk-UA" sz="1400" dirty="0"/>
              <a:t>учні пройшли перевірку вокальних даних. </a:t>
            </a:r>
            <a:endParaRPr lang="uk-UA" sz="1400" dirty="0" smtClean="0"/>
          </a:p>
          <a:p>
            <a:r>
              <a:rPr lang="uk-UA" sz="1400" dirty="0" smtClean="0"/>
              <a:t>Був </a:t>
            </a:r>
            <a:r>
              <a:rPr lang="uk-UA" sz="1400" dirty="0"/>
              <a:t>сформований колектив з 40 -45 учнів. </a:t>
            </a:r>
            <a:endParaRPr lang="uk-UA" sz="1400" dirty="0" smtClean="0"/>
          </a:p>
          <a:p>
            <a:r>
              <a:rPr lang="uk-UA" sz="1400" dirty="0" smtClean="0"/>
              <a:t>Перший </a:t>
            </a:r>
            <a:r>
              <a:rPr lang="uk-UA" sz="1400" dirty="0"/>
              <a:t>виступ колективу відбувся на святі Дня вчителя. Було виконано два твори.   </a:t>
            </a:r>
            <a:endParaRPr lang="uk-UA" sz="1400" dirty="0" smtClean="0"/>
          </a:p>
          <a:p>
            <a:r>
              <a:rPr lang="uk-UA" sz="1400" dirty="0" smtClean="0"/>
              <a:t>В </a:t>
            </a:r>
            <a:r>
              <a:rPr lang="uk-UA" sz="1400" dirty="0"/>
              <a:t>листопаді цей колектив виступив на концерті дня пам’яті ліквідаторів аварії на ЧАЕС , </a:t>
            </a:r>
            <a:endParaRPr lang="uk-UA" sz="1400" dirty="0" smtClean="0"/>
          </a:p>
          <a:p>
            <a:r>
              <a:rPr lang="uk-UA" sz="1400" dirty="0" smtClean="0"/>
              <a:t>річниці  </a:t>
            </a:r>
            <a:r>
              <a:rPr lang="uk-UA" sz="1400" dirty="0"/>
              <a:t>визволення України від фашистських загарбників та </a:t>
            </a:r>
            <a:endParaRPr lang="uk-UA" sz="1400" dirty="0" smtClean="0"/>
          </a:p>
          <a:p>
            <a:r>
              <a:rPr lang="uk-UA" sz="1400" dirty="0" smtClean="0"/>
              <a:t>фестивалі </a:t>
            </a:r>
            <a:r>
              <a:rPr lang="uk-UA" sz="1400" dirty="0"/>
              <a:t>«Піснею повниться душа». </a:t>
            </a:r>
            <a:endParaRPr lang="uk-UA" sz="1400" dirty="0" smtClean="0"/>
          </a:p>
          <a:p>
            <a:r>
              <a:rPr lang="uk-UA" sz="1400" dirty="0" smtClean="0"/>
              <a:t>Колектив </a:t>
            </a:r>
            <a:r>
              <a:rPr lang="uk-UA" sz="1400" dirty="0"/>
              <a:t>був нагороджений дипломом та цінним подарунком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pic>
        <p:nvPicPr>
          <p:cNvPr id="7" name="Picture 8" descr="http://i030.radikal.ru/1109/9b/265c8c5a79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" y="116632"/>
            <a:ext cx="8912869" cy="661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mg-fotki.yandex.ru/get/4406/cadi-1986.610/0_848b6_74330202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47" y="4941168"/>
            <a:ext cx="1633705" cy="16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4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6392" r="10249" b="9687"/>
          <a:stretch/>
        </p:blipFill>
        <p:spPr>
          <a:xfrm>
            <a:off x="1321337" y="269088"/>
            <a:ext cx="3101850" cy="22727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66053" y="5229199"/>
            <a:ext cx="7334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Була  також сформована  група солістів: </a:t>
            </a:r>
            <a:r>
              <a:rPr lang="uk-UA" sz="1400" dirty="0" err="1"/>
              <a:t>Сташевська</a:t>
            </a:r>
            <a:r>
              <a:rPr lang="uk-UA" sz="1400" dirty="0"/>
              <a:t> Віка, </a:t>
            </a:r>
            <a:r>
              <a:rPr lang="uk-UA" sz="1400" dirty="0" err="1"/>
              <a:t>Бербелюк</a:t>
            </a:r>
            <a:r>
              <a:rPr lang="uk-UA" sz="1400" dirty="0"/>
              <a:t> Богдана, </a:t>
            </a:r>
            <a:r>
              <a:rPr lang="uk-UA" sz="1400" dirty="0" err="1"/>
              <a:t>Заріцька</a:t>
            </a:r>
            <a:r>
              <a:rPr lang="uk-UA" sz="1400" dirty="0"/>
              <a:t> Діна, </a:t>
            </a:r>
            <a:r>
              <a:rPr lang="uk-UA" sz="1400" dirty="0" err="1"/>
              <a:t>Карачова</a:t>
            </a:r>
            <a:r>
              <a:rPr lang="uk-UA" sz="1400" dirty="0"/>
              <a:t> </a:t>
            </a:r>
            <a:r>
              <a:rPr lang="uk-UA" sz="1400" dirty="0" smtClean="0"/>
              <a:t>Іларія,  </a:t>
            </a:r>
            <a:r>
              <a:rPr lang="uk-UA" sz="1400" dirty="0" err="1" smtClean="0"/>
              <a:t>Савенковаи</a:t>
            </a:r>
            <a:r>
              <a:rPr lang="uk-UA" sz="1400" dirty="0" smtClean="0"/>
              <a:t> Віка </a:t>
            </a:r>
            <a:r>
              <a:rPr lang="uk-UA" sz="1400" dirty="0"/>
              <a:t>та Діма, </a:t>
            </a:r>
            <a:r>
              <a:rPr lang="uk-UA" sz="1400" dirty="0" smtClean="0"/>
              <a:t> Дорошенко </a:t>
            </a:r>
            <a:r>
              <a:rPr lang="uk-UA" sz="1400" dirty="0"/>
              <a:t>Ангеліна </a:t>
            </a:r>
            <a:r>
              <a:rPr lang="uk-UA" sz="1400" dirty="0" smtClean="0"/>
              <a:t>та</a:t>
            </a:r>
            <a:r>
              <a:rPr lang="en-US" sz="1400" dirty="0" smtClean="0"/>
              <a:t> </a:t>
            </a:r>
            <a:r>
              <a:rPr lang="uk-UA" sz="1400" dirty="0" smtClean="0"/>
              <a:t> </a:t>
            </a:r>
            <a:r>
              <a:rPr lang="uk-UA" sz="1400" dirty="0" err="1"/>
              <a:t>Шибанова</a:t>
            </a:r>
            <a:r>
              <a:rPr lang="uk-UA" sz="1400" dirty="0"/>
              <a:t> </a:t>
            </a:r>
            <a:r>
              <a:rPr lang="en-US" sz="1400" dirty="0" smtClean="0"/>
              <a:t> </a:t>
            </a:r>
            <a:r>
              <a:rPr lang="uk-UA" sz="1400" dirty="0" smtClean="0"/>
              <a:t>Аліна</a:t>
            </a:r>
            <a:r>
              <a:rPr lang="uk-UA" sz="1400" dirty="0"/>
              <a:t>. </a:t>
            </a:r>
            <a:endParaRPr lang="en-US" sz="1400" dirty="0" smtClean="0"/>
          </a:p>
          <a:p>
            <a:pPr algn="ctr"/>
            <a:r>
              <a:rPr lang="uk-UA" sz="1400" dirty="0" smtClean="0"/>
              <a:t>Ці </a:t>
            </a:r>
            <a:r>
              <a:rPr lang="uk-UA" sz="1400" dirty="0"/>
              <a:t>учні багаторазово виступали на шкільних і міських концертах, масових заходах. </a:t>
            </a:r>
            <a:endParaRPr lang="en-US" sz="1400" dirty="0" smtClean="0"/>
          </a:p>
          <a:p>
            <a:pPr algn="ctr"/>
            <a:r>
              <a:rPr lang="uk-UA" sz="1400" dirty="0" smtClean="0"/>
              <a:t>На </a:t>
            </a:r>
            <a:r>
              <a:rPr lang="uk-UA" sz="1400" dirty="0"/>
              <a:t>жаль ні Дорошенко А., </a:t>
            </a:r>
            <a:r>
              <a:rPr lang="uk-UA" sz="1400" dirty="0" err="1"/>
              <a:t>Зарицька</a:t>
            </a:r>
            <a:r>
              <a:rPr lang="uk-UA" sz="1400" dirty="0"/>
              <a:t> Д., </a:t>
            </a:r>
            <a:r>
              <a:rPr lang="uk-UA" sz="1400" dirty="0" err="1"/>
              <a:t>Плещук</a:t>
            </a:r>
            <a:r>
              <a:rPr lang="uk-UA" sz="1400" dirty="0"/>
              <a:t> К. не змогли втрутитися в боротьбу за призові бали на міському конкурсі. Хоча їхні виступи були змістовними, емоційними. </a:t>
            </a:r>
            <a:endParaRPr lang="en-US" sz="1400" dirty="0" smtClean="0"/>
          </a:p>
          <a:p>
            <a:pPr algn="ctr"/>
            <a:r>
              <a:rPr lang="uk-UA" sz="1400" dirty="0" smtClean="0"/>
              <a:t>Їхні </a:t>
            </a:r>
            <a:r>
              <a:rPr lang="uk-UA" sz="1400" dirty="0"/>
              <a:t>твори відповідали віковим особливостям, настрою. Твори за змістом були конкурсними.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6136"/>
            <a:ext cx="3168889" cy="213895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41" y="2653308"/>
            <a:ext cx="3168350" cy="237626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-8375" b="8375"/>
          <a:stretch/>
        </p:blipFill>
        <p:spPr>
          <a:xfrm>
            <a:off x="1180074" y="2536401"/>
            <a:ext cx="3384376" cy="265873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12" descr="http://s58.radikal.ru/i160/1112/37/d498e0c168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40" y="368894"/>
            <a:ext cx="3020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Презентація гуртка  на відкритті </a:t>
            </a:r>
            <a:r>
              <a:rPr lang="en-US" sz="1400" dirty="0"/>
              <a:t> </a:t>
            </a:r>
            <a:r>
              <a:rPr lang="uk-UA" sz="1400" dirty="0"/>
              <a:t>ЕНЦ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2" y="836712"/>
            <a:ext cx="4050362" cy="31940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303615" y="4149080"/>
            <a:ext cx="3516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Участь хору в музичному фестивалі </a:t>
            </a:r>
            <a:endParaRPr lang="uk-UA" sz="1400" dirty="0" smtClean="0"/>
          </a:p>
          <a:p>
            <a:pPr lvl="0" algn="ctr"/>
            <a:r>
              <a:rPr lang="uk-UA" sz="1400" dirty="0" smtClean="0"/>
              <a:t>«</a:t>
            </a:r>
            <a:r>
              <a:rPr lang="uk-UA" sz="1400" dirty="0"/>
              <a:t>Піснею повниться </a:t>
            </a:r>
            <a:r>
              <a:rPr lang="uk-UA" sz="1400" dirty="0" smtClean="0"/>
              <a:t>душ»</a:t>
            </a:r>
          </a:p>
          <a:p>
            <a:pPr lvl="0" algn="ctr"/>
            <a:r>
              <a:rPr lang="uk-UA" sz="1400" dirty="0" smtClean="0"/>
              <a:t> Хор виконав пісню «Сад молодий»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0411" y="4283475"/>
            <a:ext cx="3566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 вересні відбувся перший виступ гуртка «Вокальний спів» . </a:t>
            </a:r>
            <a:endParaRPr lang="en-US" sz="1400" dirty="0" smtClean="0"/>
          </a:p>
          <a:p>
            <a:pPr algn="ctr"/>
            <a:r>
              <a:rPr lang="uk-UA" sz="1400" dirty="0" smtClean="0"/>
              <a:t>Соліст </a:t>
            </a:r>
            <a:r>
              <a:rPr lang="uk-UA" sz="1400" dirty="0" err="1" smtClean="0"/>
              <a:t>Савенков</a:t>
            </a:r>
            <a:r>
              <a:rPr lang="uk-UA" sz="1400" dirty="0" smtClean="0"/>
              <a:t> </a:t>
            </a:r>
            <a:r>
              <a:rPr lang="en-US" sz="1400" dirty="0" smtClean="0"/>
              <a:t> </a:t>
            </a:r>
            <a:r>
              <a:rPr lang="uk-UA" sz="1400" dirty="0" smtClean="0"/>
              <a:t>Діма, учень 4-б класу </a:t>
            </a:r>
            <a:endParaRPr lang="en-US" sz="1400" dirty="0" smtClean="0"/>
          </a:p>
          <a:p>
            <a:pPr algn="ctr"/>
            <a:r>
              <a:rPr lang="uk-UA" sz="1400" dirty="0" smtClean="0"/>
              <a:t>з піснею «Хай радіють усі»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7558" r="1185" b="8342"/>
          <a:stretch/>
        </p:blipFill>
        <p:spPr>
          <a:xfrm>
            <a:off x="4687944" y="908721"/>
            <a:ext cx="4251525" cy="2947698"/>
          </a:xfrm>
          <a:prstGeom prst="rect">
            <a:avLst/>
          </a:prstGeom>
        </p:spPr>
      </p:pic>
      <p:pic>
        <p:nvPicPr>
          <p:cNvPr id="13" name="Picture 50" descr="http://img-fotki.yandex.ru/get/4303/mangiana.6c/0_4584a_d1c766c4_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6" y="5560589"/>
            <a:ext cx="381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44270" y="360637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Колектив </a:t>
            </a:r>
            <a:r>
              <a:rPr lang="uk-UA" sz="1400" dirty="0"/>
              <a:t>був нагороджений дипломом та цінним </a:t>
            </a:r>
            <a:r>
              <a:rPr lang="uk-UA" sz="1400" dirty="0" smtClean="0"/>
              <a:t>подарунком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r="26260" b="5769"/>
          <a:stretch/>
        </p:blipFill>
        <p:spPr>
          <a:xfrm>
            <a:off x="395536" y="1255207"/>
            <a:ext cx="3672408" cy="51239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6514" r="2886" b="13309"/>
          <a:stretch/>
        </p:blipFill>
        <p:spPr>
          <a:xfrm rot="5400000">
            <a:off x="4013131" y="2030101"/>
            <a:ext cx="5160462" cy="361067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380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5553" y="208302"/>
            <a:ext cx="8286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Участь в концерті </a:t>
            </a:r>
            <a:r>
              <a:rPr lang="uk-UA" sz="1400" dirty="0" err="1"/>
              <a:t>пам</a:t>
            </a:r>
            <a:r>
              <a:rPr lang="ru-RU" sz="1400" dirty="0"/>
              <a:t>’</a:t>
            </a:r>
            <a:r>
              <a:rPr lang="uk-UA" sz="1400" dirty="0"/>
              <a:t>яті жертв аварії на </a:t>
            </a:r>
            <a:r>
              <a:rPr lang="uk-UA" sz="1400" dirty="0" smtClean="0"/>
              <a:t>ЧАЕС в якому приймали участь всі навчальні заклади міста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302" y="3941185"/>
            <a:ext cx="4331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Участь в концерті до дня визволення України від фашистських загарбників</a:t>
            </a:r>
            <a:r>
              <a:rPr lang="uk-UA" sz="1400" dirty="0" smtClean="0"/>
              <a:t>. </a:t>
            </a:r>
            <a:endParaRPr lang="en-US" sz="1400" dirty="0" smtClean="0"/>
          </a:p>
          <a:p>
            <a:pPr lvl="0" algn="ctr"/>
            <a:r>
              <a:rPr lang="uk-UA" sz="1400" dirty="0" smtClean="0"/>
              <a:t>Захід відбувся  в ЦДТ.</a:t>
            </a:r>
            <a:endParaRPr lang="en-US" sz="1400" dirty="0" smtClean="0"/>
          </a:p>
          <a:p>
            <a:pPr lvl="0" algn="ctr"/>
            <a:r>
              <a:rPr lang="uk-UA" sz="1400" dirty="0" smtClean="0"/>
              <a:t> Солісти Федоров Владислав та Клименко Тетяна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" y="900637"/>
            <a:ext cx="3774940" cy="28312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" r="10025" b="11550"/>
          <a:stretch/>
        </p:blipFill>
        <p:spPr>
          <a:xfrm rot="10800000" flipV="1">
            <a:off x="4526799" y="842861"/>
            <a:ext cx="4356311" cy="294675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4"/>
          <a:stretch/>
        </p:blipFill>
        <p:spPr>
          <a:xfrm>
            <a:off x="4716016" y="4115099"/>
            <a:ext cx="3634889" cy="251449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14415"/>
            <a:ext cx="1662992" cy="14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0196" y="620688"/>
            <a:ext cx="4659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Участь в міському конкурсі дитячої </a:t>
            </a:r>
            <a:r>
              <a:rPr lang="uk-UA" sz="1400" dirty="0" smtClean="0"/>
              <a:t>творчості. </a:t>
            </a:r>
            <a:endParaRPr lang="en-US" sz="1400" dirty="0" smtClean="0"/>
          </a:p>
          <a:p>
            <a:pPr algn="ctr"/>
            <a:r>
              <a:rPr lang="uk-UA" sz="1400" dirty="0" smtClean="0"/>
              <a:t>В конкурсі  приймали участь найкращі виконавці школи: Клименко Тетяна, </a:t>
            </a:r>
            <a:r>
              <a:rPr lang="uk-UA" sz="1400" dirty="0" err="1" smtClean="0"/>
              <a:t>Плещук</a:t>
            </a:r>
            <a:r>
              <a:rPr lang="uk-UA" sz="1400" dirty="0" smtClean="0"/>
              <a:t>  Катерина, </a:t>
            </a:r>
            <a:endParaRPr lang="en-US" sz="1400" dirty="0" smtClean="0"/>
          </a:p>
          <a:p>
            <a:pPr algn="ctr"/>
            <a:r>
              <a:rPr lang="uk-UA" sz="1400" dirty="0" err="1" smtClean="0"/>
              <a:t>Карачова</a:t>
            </a:r>
            <a:r>
              <a:rPr lang="uk-UA" sz="1400" dirty="0" smtClean="0"/>
              <a:t>  Іларія та </a:t>
            </a:r>
            <a:r>
              <a:rPr lang="uk-UA" sz="1400" dirty="0" err="1" smtClean="0"/>
              <a:t>Зарицька</a:t>
            </a:r>
            <a:r>
              <a:rPr lang="uk-UA" sz="1400" dirty="0" smtClean="0"/>
              <a:t> Діна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r="2912"/>
          <a:stretch/>
        </p:blipFill>
        <p:spPr>
          <a:xfrm>
            <a:off x="425260" y="1719062"/>
            <a:ext cx="4534799" cy="29785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872339" y="3379556"/>
            <a:ext cx="223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Участь в міському семінарі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404" y="4825956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Участь у звітному концерті гуртків НВК «Дивосвіт</a:t>
            </a:r>
            <a:r>
              <a:rPr lang="uk-UA" sz="1400" dirty="0" smtClean="0"/>
              <a:t>»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22" y="728387"/>
            <a:ext cx="3347864" cy="25108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0"/>
          <a:stretch/>
        </p:blipFill>
        <p:spPr>
          <a:xfrm>
            <a:off x="5083145" y="3933056"/>
            <a:ext cx="3810218" cy="23675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56" descr="разделите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597"/>
            <a:ext cx="50482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860551" y="5269285"/>
            <a:ext cx="37987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Музыка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Умолкли музыки божественные звуки,</a:t>
            </a:r>
            <a:br>
              <a:rPr lang="ru-RU" sz="1200" dirty="0"/>
            </a:br>
            <a:r>
              <a:rPr lang="ru-RU" sz="1200" dirty="0"/>
              <a:t>Пленив меня на миг своим небесным сном.</a:t>
            </a:r>
            <a:br>
              <a:rPr lang="ru-RU" sz="1200" dirty="0"/>
            </a:br>
            <a:r>
              <a:rPr lang="ru-RU" sz="1200" dirty="0"/>
              <a:t>Вослед моей мечте я простираю руки,—</a:t>
            </a:r>
            <a:br>
              <a:rPr lang="ru-RU" sz="1200" dirty="0"/>
            </a:br>
            <a:r>
              <a:rPr lang="ru-RU" sz="1200" dirty="0"/>
              <a:t>Пусть льется песня вновь серебряным дождем:</a:t>
            </a:r>
            <a:br>
              <a:rPr lang="ru-RU" sz="1200" dirty="0"/>
            </a:br>
            <a:r>
              <a:rPr lang="ru-RU" sz="1200" dirty="0"/>
              <a:t>Как выжженная степь ждет ливня и прохлады,</a:t>
            </a:r>
            <a:br>
              <a:rPr lang="ru-RU" sz="1200" dirty="0"/>
            </a:br>
            <a:r>
              <a:rPr lang="ru-RU" sz="1200" dirty="0"/>
              <a:t>Я страстно звуков жду, исполненных отрады</a:t>
            </a:r>
            <a:r>
              <a:rPr lang="ru-RU" sz="1200" dirty="0" smtClean="0"/>
              <a:t>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675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73" y="332656"/>
            <a:ext cx="423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 smtClean="0"/>
              <a:t>Участь </a:t>
            </a:r>
            <a:r>
              <a:rPr lang="uk-UA" sz="1400" dirty="0"/>
              <a:t>у святі «День Європи</a:t>
            </a:r>
            <a:r>
              <a:rPr lang="uk-UA" sz="1400" dirty="0" smtClean="0"/>
              <a:t>», </a:t>
            </a:r>
          </a:p>
          <a:p>
            <a:pPr lvl="0" algn="ctr"/>
            <a:r>
              <a:rPr lang="uk-UA" sz="1400" dirty="0" smtClean="0"/>
              <a:t>який відбувся в травні в НВК «Дивосвіт»</a:t>
            </a:r>
            <a:r>
              <a:rPr lang="uk-UA" sz="1400" dirty="0"/>
              <a:t> </a:t>
            </a:r>
            <a:endParaRPr lang="en-US" sz="1400" dirty="0" smtClean="0"/>
          </a:p>
          <a:p>
            <a:pPr lvl="0" algn="ctr"/>
            <a:r>
              <a:rPr lang="uk-UA" sz="1400" dirty="0" smtClean="0"/>
              <a:t>Виступає  Дорошенко Ангеліна  та Клименко Тетяна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A1E-5B36-49F8-BF9A-D6344A74E9C5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b="6337"/>
          <a:stretch/>
        </p:blipFill>
        <p:spPr>
          <a:xfrm>
            <a:off x="553939" y="1463036"/>
            <a:ext cx="3453159" cy="27294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-746" r="11981" b="14171"/>
          <a:stretch/>
        </p:blipFill>
        <p:spPr>
          <a:xfrm>
            <a:off x="4355976" y="499758"/>
            <a:ext cx="4279494" cy="34419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40" y="4215440"/>
            <a:ext cx="3240360" cy="2430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12741" r="8983" b="15577"/>
          <a:stretch/>
        </p:blipFill>
        <p:spPr>
          <a:xfrm>
            <a:off x="701011" y="4436028"/>
            <a:ext cx="3130236" cy="21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700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2012-05-28T13:31:42Z</dcterms:created>
  <dcterms:modified xsi:type="dcterms:W3CDTF">2012-05-30T17:09:53Z</dcterms:modified>
</cp:coreProperties>
</file>